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76" r:id="rId2"/>
    <p:sldId id="297" r:id="rId3"/>
    <p:sldId id="370" r:id="rId4"/>
    <p:sldId id="344" r:id="rId5"/>
    <p:sldId id="371" r:id="rId6"/>
    <p:sldId id="372" r:id="rId7"/>
    <p:sldId id="373" r:id="rId8"/>
    <p:sldId id="374" r:id="rId9"/>
    <p:sldId id="375" r:id="rId10"/>
    <p:sldId id="376" r:id="rId11"/>
    <p:sldId id="328" r:id="rId12"/>
    <p:sldId id="327" r:id="rId13"/>
    <p:sldId id="342" r:id="rId14"/>
    <p:sldId id="361" r:id="rId15"/>
    <p:sldId id="294" r:id="rId16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EA4"/>
    <a:srgbClr val="80BF44"/>
    <a:srgbClr val="0076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16DA210-FB5B-4158-B5E0-FEB733F419BA}" styleName="Светлый стиль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Светлый стиль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D7AC3CCA-C797-4891-BE02-D94E43425B78}" styleName="Средний стиль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4" d="100"/>
          <a:sy n="84" d="100"/>
        </p:scale>
        <p:origin x="538" y="7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49B6C4-50E5-4BA4-BA24-5D9A498B25DD}" type="datetimeFigureOut">
              <a:rPr lang="ru-RU" smtClean="0"/>
              <a:t>26.03.2021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21B4D6-273C-42E2-B0DB-1CBB800521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751278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2.wdp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3.wdp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3.wdp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2.wdp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2.wdp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3.wdp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3.wdp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2.wdp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99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11" name="Прямоугольник 10"/>
          <p:cNvSpPr/>
          <p:nvPr userDrawn="1"/>
        </p:nvSpPr>
        <p:spPr>
          <a:xfrm>
            <a:off x="7767941" y="5595257"/>
            <a:ext cx="4424058" cy="126274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2" name="Прямоугольник 11"/>
          <p:cNvSpPr/>
          <p:nvPr userDrawn="1"/>
        </p:nvSpPr>
        <p:spPr>
          <a:xfrm>
            <a:off x="0" y="0"/>
            <a:ext cx="7767942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Google Shape;357;p50"/>
          <p:cNvSpPr txBox="1"/>
          <p:nvPr userDrawn="1"/>
        </p:nvSpPr>
        <p:spPr>
          <a:xfrm>
            <a:off x="9033128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grpSp>
        <p:nvGrpSpPr>
          <p:cNvPr id="15" name="Группа 14"/>
          <p:cNvGrpSpPr/>
          <p:nvPr userDrawn="1"/>
        </p:nvGrpSpPr>
        <p:grpSpPr>
          <a:xfrm>
            <a:off x="1006587" y="6083120"/>
            <a:ext cx="4110429" cy="70030"/>
            <a:chOff x="838200" y="6083120"/>
            <a:chExt cx="4110429" cy="70030"/>
          </a:xfrm>
          <a:solidFill>
            <a:srgbClr val="80BF44"/>
          </a:solidFill>
        </p:grpSpPr>
        <p:sp>
          <p:nvSpPr>
            <p:cNvPr id="16" name="Прямоугольник 15"/>
            <p:cNvSpPr/>
            <p:nvPr/>
          </p:nvSpPr>
          <p:spPr>
            <a:xfrm>
              <a:off x="83820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7" name="Прямоугольник 16"/>
            <p:cNvSpPr/>
            <p:nvPr/>
          </p:nvSpPr>
          <p:spPr>
            <a:xfrm>
              <a:off x="124361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8" name="Прямоугольник 17"/>
            <p:cNvSpPr/>
            <p:nvPr/>
          </p:nvSpPr>
          <p:spPr>
            <a:xfrm>
              <a:off x="1649024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Прямоугольник 18"/>
            <p:cNvSpPr/>
            <p:nvPr/>
          </p:nvSpPr>
          <p:spPr>
            <a:xfrm>
              <a:off x="2054436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Прямоугольник 19"/>
            <p:cNvSpPr/>
            <p:nvPr/>
          </p:nvSpPr>
          <p:spPr>
            <a:xfrm>
              <a:off x="2459848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1" name="Прямоугольник 20"/>
            <p:cNvSpPr/>
            <p:nvPr/>
          </p:nvSpPr>
          <p:spPr>
            <a:xfrm>
              <a:off x="286526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2" name="Прямоугольник 21"/>
            <p:cNvSpPr/>
            <p:nvPr/>
          </p:nvSpPr>
          <p:spPr>
            <a:xfrm>
              <a:off x="326582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Прямоугольник 22"/>
            <p:cNvSpPr/>
            <p:nvPr/>
          </p:nvSpPr>
          <p:spPr>
            <a:xfrm>
              <a:off x="3662363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Прямоугольник 23"/>
            <p:cNvSpPr/>
            <p:nvPr/>
          </p:nvSpPr>
          <p:spPr>
            <a:xfrm>
              <a:off x="4067775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5" name="Прямоугольник 24"/>
            <p:cNvSpPr/>
            <p:nvPr/>
          </p:nvSpPr>
          <p:spPr>
            <a:xfrm>
              <a:off x="4473187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6" name="Прямоугольник 25"/>
            <p:cNvSpPr/>
            <p:nvPr/>
          </p:nvSpPr>
          <p:spPr>
            <a:xfrm>
              <a:off x="4878599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6851536" cy="2251628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6851535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7" name="Прямоугольник 26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7820051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7820051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4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5452398" y="590990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</p:spTree>
    <p:extLst>
      <p:ext uri="{BB962C8B-B14F-4D97-AF65-F5344CB8AC3E}">
        <p14:creationId xmlns:p14="http://schemas.microsoft.com/office/powerpoint/2010/main" val="5471359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7045" cy="414127"/>
          </a:xfrm>
          <a:prstGeom prst="rect">
            <a:avLst/>
          </a:prstGeom>
          <a:noFill/>
        </p:spPr>
      </p:pic>
      <p:sp>
        <p:nvSpPr>
          <p:cNvPr id="7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‹#›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4953000" y="1790700"/>
            <a:ext cx="6402388" cy="4701540"/>
          </a:xfrm>
        </p:spPr>
        <p:txBody>
          <a:bodyPr anchor="t">
            <a:normAutofit/>
          </a:bodyPr>
          <a:lstStyle>
            <a:lvl1pPr marL="457200" indent="-457200">
              <a:buSzPct val="150000"/>
              <a:buFont typeface="+mj-lt"/>
              <a:buAutoNum type="arabicPeriod"/>
              <a:defRPr sz="20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Прямоугольник 8"/>
          <p:cNvSpPr/>
          <p:nvPr userDrawn="1"/>
        </p:nvSpPr>
        <p:spPr>
          <a:xfrm>
            <a:off x="0" y="2649203"/>
            <a:ext cx="4470400" cy="1322068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8201" y="2912401"/>
            <a:ext cx="3278187" cy="795672"/>
          </a:xfr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ru-RU" dirty="0"/>
              <a:t>СОДЕРЖАНИЕ</a:t>
            </a:r>
          </a:p>
        </p:txBody>
      </p:sp>
    </p:spTree>
    <p:extLst>
      <p:ext uri="{BB962C8B-B14F-4D97-AF65-F5344CB8AC3E}">
        <p14:creationId xmlns:p14="http://schemas.microsoft.com/office/powerpoint/2010/main" val="36556676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" b="15925"/>
          <a:stretch/>
        </p:blipFill>
        <p:spPr>
          <a:xfrm>
            <a:off x="0" y="0"/>
            <a:ext cx="12204700" cy="686562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9820" cy="414127"/>
          </a:xfrm>
          <a:prstGeom prst="rect">
            <a:avLst/>
          </a:prstGeom>
        </p:spPr>
      </p:pic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9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8201" y="1997693"/>
            <a:ext cx="4663440" cy="795672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СОДЕРЖАНИЕ</a:t>
            </a:r>
          </a:p>
        </p:txBody>
      </p:sp>
      <p:sp>
        <p:nvSpPr>
          <p:cNvPr id="1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38200" y="2818433"/>
            <a:ext cx="10517188" cy="3140408"/>
          </a:xfrm>
        </p:spPr>
        <p:txBody>
          <a:bodyPr anchor="t">
            <a:normAutofit/>
          </a:bodyPr>
          <a:lstStyle>
            <a:lvl1pPr marL="457200" indent="-457200">
              <a:buSzPct val="150000"/>
              <a:buFont typeface="+mj-lt"/>
              <a:buAutoNum type="arabicPeriod"/>
              <a:defRPr sz="2000" b="1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7791183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" b="15925"/>
          <a:stretch/>
        </p:blipFill>
        <p:spPr>
          <a:xfrm>
            <a:off x="0" y="0"/>
            <a:ext cx="12204700" cy="686562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9820" cy="414127"/>
          </a:xfrm>
          <a:prstGeom prst="rect">
            <a:avLst/>
          </a:prstGeom>
        </p:spPr>
      </p:pic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4838700" y="1685924"/>
            <a:ext cx="6516688" cy="4272917"/>
          </a:xfrm>
        </p:spPr>
        <p:txBody>
          <a:bodyPr anchor="t">
            <a:normAutofit/>
          </a:bodyPr>
          <a:lstStyle>
            <a:lvl1pPr marL="457200" indent="-457200">
              <a:buSzPct val="150000"/>
              <a:buFont typeface="+mj-lt"/>
              <a:buAutoNum type="arabicPeriod"/>
              <a:defRPr sz="2000" b="1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Прямоугольник 6"/>
          <p:cNvSpPr/>
          <p:nvPr userDrawn="1"/>
        </p:nvSpPr>
        <p:spPr>
          <a:xfrm>
            <a:off x="1" y="2649203"/>
            <a:ext cx="4470399" cy="1322068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8201" y="2957721"/>
            <a:ext cx="3497579" cy="795672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СОДЕРЖАНИЕ</a:t>
            </a:r>
          </a:p>
        </p:txBody>
      </p:sp>
    </p:spTree>
    <p:extLst>
      <p:ext uri="{BB962C8B-B14F-4D97-AF65-F5344CB8AC3E}">
        <p14:creationId xmlns:p14="http://schemas.microsoft.com/office/powerpoint/2010/main" val="32843239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38200" y="1825625"/>
            <a:ext cx="10517188" cy="4351337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4721198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38200" y="1825625"/>
            <a:ext cx="10517188" cy="4351337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5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78775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38200" y="1825625"/>
            <a:ext cx="10517188" cy="4351337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48526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172200" y="1825625"/>
            <a:ext cx="5181600" cy="4351336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838200" y="1825625"/>
            <a:ext cx="5181600" cy="4351336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62462891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10992" cy="1325563"/>
          </a:xfrm>
        </p:spPr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Образец подзаголовка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Образец подзаголовка</a:t>
            </a:r>
          </a:p>
        </p:txBody>
      </p:sp>
      <p:sp>
        <p:nvSpPr>
          <p:cNvPr id="12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172200" y="2674619"/>
            <a:ext cx="5181600" cy="350234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838200" y="2674619"/>
            <a:ext cx="5181600" cy="350234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98598784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219324"/>
            <a:ext cx="3932237" cy="3649663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5048250" y="1349375"/>
            <a:ext cx="6307138" cy="451961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21534599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ое-бело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" t="1569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" t="15638" r="50090" b="-93"/>
          <a:stretch/>
        </p:blipFill>
        <p:spPr>
          <a:xfrm>
            <a:off x="0" y="0"/>
            <a:ext cx="6076950" cy="686562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7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724" y="909229"/>
            <a:ext cx="1018505" cy="23735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97575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2" t="19849" r="8016" b="8015"/>
          <a:stretch/>
        </p:blipFill>
        <p:spPr>
          <a:xfrm>
            <a:off x="2806" y="0"/>
            <a:ext cx="12189194" cy="6858000"/>
          </a:xfrm>
          <a:prstGeom prst="rect">
            <a:avLst/>
          </a:prstGeom>
        </p:spPr>
      </p:pic>
      <p:sp>
        <p:nvSpPr>
          <p:cNvPr id="27" name="Прямоугольник 26"/>
          <p:cNvSpPr/>
          <p:nvPr userDrawn="1"/>
        </p:nvSpPr>
        <p:spPr>
          <a:xfrm>
            <a:off x="0" y="0"/>
            <a:ext cx="7767942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Google Shape;357;p50"/>
          <p:cNvSpPr txBox="1"/>
          <p:nvPr userDrawn="1"/>
        </p:nvSpPr>
        <p:spPr>
          <a:xfrm>
            <a:off x="6302628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chemeClr val="bg1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chemeClr val="bg1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6851536" cy="2251628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6860964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8" name="Прямоугольник 27"/>
          <p:cNvSpPr/>
          <p:nvPr userDrawn="1"/>
        </p:nvSpPr>
        <p:spPr>
          <a:xfrm>
            <a:off x="7767941" y="5595257"/>
            <a:ext cx="4424058" cy="126274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9" name="Прямоугольник 28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7820051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1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7820051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2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5452398" y="590990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  <p:grpSp>
        <p:nvGrpSpPr>
          <p:cNvPr id="33" name="Группа 32"/>
          <p:cNvGrpSpPr/>
          <p:nvPr userDrawn="1"/>
        </p:nvGrpSpPr>
        <p:grpSpPr>
          <a:xfrm>
            <a:off x="1006587" y="6083120"/>
            <a:ext cx="4110429" cy="70030"/>
            <a:chOff x="838200" y="6083120"/>
            <a:chExt cx="4110429" cy="70030"/>
          </a:xfrm>
          <a:solidFill>
            <a:srgbClr val="80BF44"/>
          </a:solidFill>
        </p:grpSpPr>
        <p:sp>
          <p:nvSpPr>
            <p:cNvPr id="34" name="Прямоугольник 33"/>
            <p:cNvSpPr/>
            <p:nvPr/>
          </p:nvSpPr>
          <p:spPr>
            <a:xfrm>
              <a:off x="83820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Прямоугольник 34"/>
            <p:cNvSpPr/>
            <p:nvPr/>
          </p:nvSpPr>
          <p:spPr>
            <a:xfrm>
              <a:off x="124361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6" name="Прямоугольник 35"/>
            <p:cNvSpPr/>
            <p:nvPr/>
          </p:nvSpPr>
          <p:spPr>
            <a:xfrm>
              <a:off x="1649024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7" name="Прямоугольник 36"/>
            <p:cNvSpPr/>
            <p:nvPr/>
          </p:nvSpPr>
          <p:spPr>
            <a:xfrm>
              <a:off x="2054436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8" name="Прямоугольник 37"/>
            <p:cNvSpPr/>
            <p:nvPr/>
          </p:nvSpPr>
          <p:spPr>
            <a:xfrm>
              <a:off x="2459848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9" name="Прямоугольник 38"/>
            <p:cNvSpPr/>
            <p:nvPr/>
          </p:nvSpPr>
          <p:spPr>
            <a:xfrm>
              <a:off x="286526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0" name="Прямоугольник 39"/>
            <p:cNvSpPr/>
            <p:nvPr/>
          </p:nvSpPr>
          <p:spPr>
            <a:xfrm>
              <a:off x="326582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1" name="Прямоугольник 40"/>
            <p:cNvSpPr/>
            <p:nvPr/>
          </p:nvSpPr>
          <p:spPr>
            <a:xfrm>
              <a:off x="3662363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2" name="Прямоугольник 41"/>
            <p:cNvSpPr/>
            <p:nvPr/>
          </p:nvSpPr>
          <p:spPr>
            <a:xfrm>
              <a:off x="4067775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3" name="Прямоугольник 42"/>
            <p:cNvSpPr/>
            <p:nvPr/>
          </p:nvSpPr>
          <p:spPr>
            <a:xfrm>
              <a:off x="4473187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4" name="Прямоугольник 43"/>
            <p:cNvSpPr/>
            <p:nvPr/>
          </p:nvSpPr>
          <p:spPr>
            <a:xfrm>
              <a:off x="4878599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99113459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бел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799" y="845343"/>
            <a:ext cx="4641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z="1600" smtClean="0"/>
              <a:pPr/>
              <a:t>‹#›</a:t>
            </a:fld>
            <a:endParaRPr lang="ru-RU" dirty="0"/>
          </a:p>
        </p:txBody>
      </p:sp>
      <p:sp>
        <p:nvSpPr>
          <p:cNvPr id="7" name="Текст 3"/>
          <p:cNvSpPr>
            <a:spLocks noGrp="1"/>
          </p:cNvSpPr>
          <p:nvPr>
            <p:ph type="body" sz="quarter" idx="12"/>
          </p:nvPr>
        </p:nvSpPr>
        <p:spPr>
          <a:xfrm>
            <a:off x="838199" y="1825625"/>
            <a:ext cx="10515601" cy="4351338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5014115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белый 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9" name="Номер слайда 5"/>
          <p:cNvSpPr txBox="1">
            <a:spLocks/>
          </p:cNvSpPr>
          <p:nvPr userDrawn="1"/>
        </p:nvSpPr>
        <p:spPr>
          <a:xfrm>
            <a:off x="11353800" y="845344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" name="Текст 3"/>
          <p:cNvSpPr>
            <a:spLocks noGrp="1"/>
          </p:cNvSpPr>
          <p:nvPr>
            <p:ph type="body" sz="quarter" idx="12"/>
          </p:nvPr>
        </p:nvSpPr>
        <p:spPr>
          <a:xfrm>
            <a:off x="838199" y="1825625"/>
            <a:ext cx="10515601" cy="4351338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9682051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белый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44" b="13289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8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" name="Текст 3"/>
          <p:cNvSpPr>
            <a:spLocks noGrp="1"/>
          </p:cNvSpPr>
          <p:nvPr>
            <p:ph type="body" sz="quarter" idx="12"/>
          </p:nvPr>
        </p:nvSpPr>
        <p:spPr>
          <a:xfrm>
            <a:off x="838199" y="1825625"/>
            <a:ext cx="10515601" cy="4351338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0356448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Базовый слайд черный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172200" y="1825625"/>
            <a:ext cx="5181600" cy="4351336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838200" y="1825625"/>
            <a:ext cx="5181600" cy="4351336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7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0410464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Базовый слайд черный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10992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Образец подзаголовка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Образец подзаголовка</a:t>
            </a:r>
          </a:p>
        </p:txBody>
      </p:sp>
      <p:sp>
        <p:nvSpPr>
          <p:cNvPr id="12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172200" y="2674619"/>
            <a:ext cx="5181600" cy="350234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838200" y="2674619"/>
            <a:ext cx="5181600" cy="350234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9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0772476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Базовый слайд черный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219324"/>
            <a:ext cx="3932237" cy="3649663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5048250" y="1349375"/>
            <a:ext cx="6307138" cy="451961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7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3146767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черн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18612" cy="1325563"/>
          </a:xfrm>
        </p:spPr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4657091"/>
            <a:ext cx="10515600" cy="823912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Рисунок 2"/>
          <p:cNvSpPr>
            <a:spLocks noGrp="1"/>
          </p:cNvSpPr>
          <p:nvPr>
            <p:ph type="pic" idx="17"/>
          </p:nvPr>
        </p:nvSpPr>
        <p:spPr>
          <a:xfrm>
            <a:off x="839788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6" name="Рисунок 2"/>
          <p:cNvSpPr>
            <a:spLocks noGrp="1"/>
          </p:cNvSpPr>
          <p:nvPr>
            <p:ph type="pic" idx="18"/>
          </p:nvPr>
        </p:nvSpPr>
        <p:spPr>
          <a:xfrm>
            <a:off x="4485164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7" name="Рисунок 2"/>
          <p:cNvSpPr>
            <a:spLocks noGrp="1"/>
          </p:cNvSpPr>
          <p:nvPr>
            <p:ph type="pic" idx="19"/>
          </p:nvPr>
        </p:nvSpPr>
        <p:spPr>
          <a:xfrm>
            <a:off x="8133716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1574635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черный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6232" cy="1325563"/>
          </a:xfrm>
        </p:spPr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Текст 2"/>
          <p:cNvSpPr>
            <a:spLocks noGrp="1"/>
          </p:cNvSpPr>
          <p:nvPr>
            <p:ph type="body" idx="15" hasCustomPrompt="1"/>
          </p:nvPr>
        </p:nvSpPr>
        <p:spPr>
          <a:xfrm>
            <a:off x="4486752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133716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Рисунок 2"/>
          <p:cNvSpPr>
            <a:spLocks noGrp="1"/>
          </p:cNvSpPr>
          <p:nvPr>
            <p:ph type="pic" idx="17"/>
          </p:nvPr>
        </p:nvSpPr>
        <p:spPr>
          <a:xfrm>
            <a:off x="839788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0" name="Рисунок 2"/>
          <p:cNvSpPr>
            <a:spLocks noGrp="1"/>
          </p:cNvSpPr>
          <p:nvPr>
            <p:ph type="pic" idx="18"/>
          </p:nvPr>
        </p:nvSpPr>
        <p:spPr>
          <a:xfrm>
            <a:off x="4485164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1" name="Рисунок 2"/>
          <p:cNvSpPr>
            <a:spLocks noGrp="1"/>
          </p:cNvSpPr>
          <p:nvPr>
            <p:ph type="pic" idx="19"/>
          </p:nvPr>
        </p:nvSpPr>
        <p:spPr>
          <a:xfrm>
            <a:off x="8133716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3793381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черный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6232" cy="1325563"/>
          </a:xfrm>
        </p:spPr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133716" y="1825626"/>
            <a:ext cx="3221672" cy="4255134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Рисунок 2"/>
          <p:cNvSpPr>
            <a:spLocks noGrp="1"/>
          </p:cNvSpPr>
          <p:nvPr>
            <p:ph type="pic" idx="1"/>
          </p:nvPr>
        </p:nvSpPr>
        <p:spPr>
          <a:xfrm>
            <a:off x="839788" y="1825626"/>
            <a:ext cx="7123112" cy="4255135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1376232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черный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219325"/>
            <a:ext cx="3932237" cy="3621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1" name="Рисунок 2"/>
          <p:cNvSpPr>
            <a:spLocks noGrp="1"/>
          </p:cNvSpPr>
          <p:nvPr>
            <p:ph type="pic" idx="1"/>
          </p:nvPr>
        </p:nvSpPr>
        <p:spPr>
          <a:xfrm>
            <a:off x="5057775" y="1349376"/>
            <a:ext cx="6172200" cy="4491038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74197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" t="15820"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12" name="Прямоугольник 1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9144000" cy="2251628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7" name="Google Shape;357;p50"/>
          <p:cNvSpPr txBox="1"/>
          <p:nvPr userDrawn="1"/>
        </p:nvSpPr>
        <p:spPr>
          <a:xfrm>
            <a:off x="10012317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 algn="r"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cxnSp>
        <p:nvCxnSpPr>
          <p:cNvPr id="28" name="Прямая соединительная линия 27"/>
          <p:cNvCxnSpPr/>
          <p:nvPr userDrawn="1"/>
        </p:nvCxnSpPr>
        <p:spPr>
          <a:xfrm>
            <a:off x="916405" y="5595256"/>
            <a:ext cx="1041734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Прямоугольник 28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961799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1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6961799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2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916405" y="584464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</p:spTree>
    <p:extLst>
      <p:ext uri="{BB962C8B-B14F-4D97-AF65-F5344CB8AC3E}">
        <p14:creationId xmlns:p14="http://schemas.microsoft.com/office/powerpoint/2010/main" val="116346471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бел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2985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4657090"/>
            <a:ext cx="1051401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10" name="Рисунок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5" name="Рисунок 2"/>
          <p:cNvSpPr>
            <a:spLocks noGrp="1"/>
          </p:cNvSpPr>
          <p:nvPr>
            <p:ph type="pic" idx="17"/>
          </p:nvPr>
        </p:nvSpPr>
        <p:spPr>
          <a:xfrm>
            <a:off x="839788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6" name="Рисунок 2"/>
          <p:cNvSpPr>
            <a:spLocks noGrp="1"/>
          </p:cNvSpPr>
          <p:nvPr>
            <p:ph type="pic" idx="18"/>
          </p:nvPr>
        </p:nvSpPr>
        <p:spPr>
          <a:xfrm>
            <a:off x="4485164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7" name="Рисунок 2"/>
          <p:cNvSpPr>
            <a:spLocks noGrp="1"/>
          </p:cNvSpPr>
          <p:nvPr>
            <p:ph type="pic" idx="19"/>
          </p:nvPr>
        </p:nvSpPr>
        <p:spPr>
          <a:xfrm>
            <a:off x="8133716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5471007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белый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2985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Текст 2"/>
          <p:cNvSpPr>
            <a:spLocks noGrp="1"/>
          </p:cNvSpPr>
          <p:nvPr>
            <p:ph type="body" idx="15" hasCustomPrompt="1"/>
          </p:nvPr>
        </p:nvSpPr>
        <p:spPr>
          <a:xfrm>
            <a:off x="4486752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133716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10" name="Рисунок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5" name="Рисунок 2"/>
          <p:cNvSpPr>
            <a:spLocks noGrp="1"/>
          </p:cNvSpPr>
          <p:nvPr>
            <p:ph type="pic" idx="17"/>
          </p:nvPr>
        </p:nvSpPr>
        <p:spPr>
          <a:xfrm>
            <a:off x="839788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6" name="Рисунок 2"/>
          <p:cNvSpPr>
            <a:spLocks noGrp="1"/>
          </p:cNvSpPr>
          <p:nvPr>
            <p:ph type="pic" idx="18"/>
          </p:nvPr>
        </p:nvSpPr>
        <p:spPr>
          <a:xfrm>
            <a:off x="4485164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7" name="Рисунок 2"/>
          <p:cNvSpPr>
            <a:spLocks noGrp="1"/>
          </p:cNvSpPr>
          <p:nvPr>
            <p:ph type="pic" idx="19"/>
          </p:nvPr>
        </p:nvSpPr>
        <p:spPr>
          <a:xfrm>
            <a:off x="8133716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7551734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Рисунок и текст черный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6232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133716" y="1825626"/>
            <a:ext cx="3221672" cy="4255134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7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9" name="Рисунок 2"/>
          <p:cNvSpPr>
            <a:spLocks noGrp="1"/>
          </p:cNvSpPr>
          <p:nvPr>
            <p:ph type="pic" idx="1"/>
          </p:nvPr>
        </p:nvSpPr>
        <p:spPr>
          <a:xfrm>
            <a:off x="839788" y="1825626"/>
            <a:ext cx="7123112" cy="4255135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0735406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1_Рисунок и текст черный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057775" y="1349376"/>
            <a:ext cx="6172200" cy="4491038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219325"/>
            <a:ext cx="3932237" cy="3621088"/>
          </a:xfrm>
        </p:spPr>
        <p:txBody>
          <a:bodyPr/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2755760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88" r="11520" b="11719"/>
          <a:stretch/>
        </p:blipFill>
        <p:spPr>
          <a:xfrm>
            <a:off x="0" y="-12700"/>
            <a:ext cx="12192000" cy="6870700"/>
          </a:xfrm>
          <a:prstGeom prst="rect">
            <a:avLst/>
          </a:prstGeom>
        </p:spPr>
      </p:pic>
      <p:sp>
        <p:nvSpPr>
          <p:cNvPr id="8" name="Прямоугольник 7"/>
          <p:cNvSpPr/>
          <p:nvPr userDrawn="1"/>
        </p:nvSpPr>
        <p:spPr>
          <a:xfrm>
            <a:off x="1006587" y="4375510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7045" cy="414127"/>
          </a:xfrm>
          <a:prstGeom prst="rect">
            <a:avLst/>
          </a:prstGeom>
          <a:noFill/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1992900"/>
            <a:ext cx="8523288" cy="21268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4711262"/>
            <a:ext cx="8523287" cy="141410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 подзаголовка</a:t>
            </a:r>
          </a:p>
        </p:txBody>
      </p:sp>
      <p:sp>
        <p:nvSpPr>
          <p:cNvPr id="10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‹#›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178719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Прямоугольник 7"/>
          <p:cNvSpPr/>
          <p:nvPr userDrawn="1"/>
        </p:nvSpPr>
        <p:spPr>
          <a:xfrm>
            <a:off x="1006587" y="4375510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7045" cy="414127"/>
          </a:xfrm>
          <a:prstGeom prst="rect">
            <a:avLst/>
          </a:prstGeom>
          <a:noFill/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1992900"/>
            <a:ext cx="8523288" cy="21268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4711262"/>
            <a:ext cx="8523287" cy="141410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 подзаголовка</a:t>
            </a:r>
          </a:p>
        </p:txBody>
      </p:sp>
      <p:sp>
        <p:nvSpPr>
          <p:cNvPr id="10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‹#›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622399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887" r="18089" b="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Прямоугольник 4"/>
          <p:cNvSpPr/>
          <p:nvPr userDrawn="1"/>
        </p:nvSpPr>
        <p:spPr>
          <a:xfrm>
            <a:off x="0" y="2324100"/>
            <a:ext cx="9363075" cy="3238500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/>
          <p:cNvSpPr/>
          <p:nvPr userDrawn="1"/>
        </p:nvSpPr>
        <p:spPr>
          <a:xfrm>
            <a:off x="1006587" y="4083410"/>
            <a:ext cx="973705" cy="800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2324100"/>
            <a:ext cx="8523288" cy="15035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4419163"/>
            <a:ext cx="8523287" cy="88943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 подзаголовка</a:t>
            </a:r>
          </a:p>
        </p:txBody>
      </p:sp>
      <p:pic>
        <p:nvPicPr>
          <p:cNvPr id="14" name="Рисунок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8" y="1271798"/>
            <a:ext cx="1779820" cy="414129"/>
          </a:xfrm>
          <a:prstGeom prst="rect">
            <a:avLst/>
          </a:prstGeom>
        </p:spPr>
      </p:pic>
      <p:sp>
        <p:nvSpPr>
          <p:cNvPr id="15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4701224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887" r="18089" b="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Прямоугольник 4"/>
          <p:cNvSpPr/>
          <p:nvPr userDrawn="1"/>
        </p:nvSpPr>
        <p:spPr>
          <a:xfrm>
            <a:off x="0" y="2717800"/>
            <a:ext cx="9363075" cy="2451100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2717800"/>
            <a:ext cx="8523288" cy="245110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14" name="Рисунок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8" y="1271798"/>
            <a:ext cx="1779820" cy="414129"/>
          </a:xfrm>
          <a:prstGeom prst="rect">
            <a:avLst/>
          </a:prstGeom>
        </p:spPr>
      </p:pic>
      <p:sp>
        <p:nvSpPr>
          <p:cNvPr id="9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6713508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156"/>
          <a:stretch/>
        </p:blipFill>
        <p:spPr>
          <a:xfrm>
            <a:off x="0" y="0"/>
            <a:ext cx="12192000" cy="6896100"/>
          </a:xfrm>
          <a:prstGeom prst="rect">
            <a:avLst/>
          </a:prstGeom>
        </p:spPr>
      </p:pic>
      <p:sp>
        <p:nvSpPr>
          <p:cNvPr id="5" name="Прямоугольник 4"/>
          <p:cNvSpPr/>
          <p:nvPr userDrawn="1"/>
        </p:nvSpPr>
        <p:spPr>
          <a:xfrm>
            <a:off x="0" y="2324100"/>
            <a:ext cx="9363075" cy="3238500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/>
          <p:cNvSpPr/>
          <p:nvPr userDrawn="1"/>
        </p:nvSpPr>
        <p:spPr>
          <a:xfrm>
            <a:off x="1006587" y="4083410"/>
            <a:ext cx="973705" cy="800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2324100"/>
            <a:ext cx="8523288" cy="15035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4419163"/>
            <a:ext cx="8523287" cy="88943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 подзаголовка</a:t>
            </a:r>
          </a:p>
        </p:txBody>
      </p:sp>
      <p:pic>
        <p:nvPicPr>
          <p:cNvPr id="12" name="Рисунок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9820" cy="414127"/>
          </a:xfrm>
          <a:prstGeom prst="rect">
            <a:avLst/>
          </a:prstGeom>
        </p:spPr>
      </p:pic>
      <p:sp>
        <p:nvSpPr>
          <p:cNvPr id="14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4737147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156"/>
          <a:stretch/>
        </p:blipFill>
        <p:spPr>
          <a:xfrm>
            <a:off x="0" y="0"/>
            <a:ext cx="12192000" cy="6896100"/>
          </a:xfrm>
          <a:prstGeom prst="rect">
            <a:avLst/>
          </a:prstGeom>
        </p:spPr>
      </p:pic>
      <p:sp>
        <p:nvSpPr>
          <p:cNvPr id="9" name="Прямоугольник 8"/>
          <p:cNvSpPr/>
          <p:nvPr userDrawn="1"/>
        </p:nvSpPr>
        <p:spPr>
          <a:xfrm>
            <a:off x="0" y="2717800"/>
            <a:ext cx="9363075" cy="2451100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2717800"/>
            <a:ext cx="8523288" cy="245110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12" name="Рисунок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9820" cy="414127"/>
          </a:xfrm>
          <a:prstGeom prst="rect">
            <a:avLst/>
          </a:prstGeom>
        </p:spPr>
      </p:pic>
      <p:sp>
        <p:nvSpPr>
          <p:cNvPr id="10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042876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" t="19012" r="154" b="43602"/>
          <a:stretch/>
        </p:blipFill>
        <p:spPr>
          <a:xfrm>
            <a:off x="0" y="0"/>
            <a:ext cx="12188858" cy="6858000"/>
          </a:xfrm>
          <a:prstGeom prst="rect">
            <a:avLst/>
          </a:prstGeom>
        </p:spPr>
      </p:pic>
      <p:sp>
        <p:nvSpPr>
          <p:cNvPr id="12" name="Прямоугольник 11"/>
          <p:cNvSpPr/>
          <p:nvPr userDrawn="1"/>
        </p:nvSpPr>
        <p:spPr>
          <a:xfrm>
            <a:off x="0" y="-28281"/>
            <a:ext cx="12192000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625725"/>
            <a:ext cx="9144000" cy="2223347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7" name="Google Shape;357;p50"/>
          <p:cNvSpPr txBox="1"/>
          <p:nvPr userDrawn="1"/>
        </p:nvSpPr>
        <p:spPr>
          <a:xfrm>
            <a:off x="10012317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 algn="r"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cxnSp>
        <p:nvCxnSpPr>
          <p:cNvPr id="28" name="Прямая соединительная линия 27"/>
          <p:cNvCxnSpPr/>
          <p:nvPr userDrawn="1"/>
        </p:nvCxnSpPr>
        <p:spPr>
          <a:xfrm>
            <a:off x="916405" y="5595256"/>
            <a:ext cx="1041734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Прямоугольник 28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961799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6961799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4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916405" y="584464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</p:spTree>
    <p:extLst>
      <p:ext uri="{BB962C8B-B14F-4D97-AF65-F5344CB8AC3E}">
        <p14:creationId xmlns:p14="http://schemas.microsoft.com/office/powerpoint/2010/main" val="386382456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Цита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0" b="24561"/>
          <a:stretch/>
        </p:blipFill>
        <p:spPr>
          <a:xfrm>
            <a:off x="0" y="-7620"/>
            <a:ext cx="12192000" cy="6865620"/>
          </a:xfrm>
          <a:prstGeom prst="rect">
            <a:avLst/>
          </a:prstGeom>
        </p:spPr>
      </p:pic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2C6CBBCF-0DE3-E94F-9EA5-298B0C60DA2E}"/>
              </a:ext>
            </a:extLst>
          </p:cNvPr>
          <p:cNvSpPr txBox="1">
            <a:spLocks/>
          </p:cNvSpPr>
          <p:nvPr userDrawn="1"/>
        </p:nvSpPr>
        <p:spPr>
          <a:xfrm>
            <a:off x="1053147" y="1992367"/>
            <a:ext cx="1951475" cy="146343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4800"/>
              </a:spcAft>
            </a:pPr>
            <a:r>
              <a:rPr lang="ru-RU" altLang="ru-RU" sz="12000" b="1" dirty="0">
                <a:ln w="28575">
                  <a:solidFill>
                    <a:srgbClr val="80BF44"/>
                  </a:solidFill>
                </a:ln>
                <a:solidFill>
                  <a:srgbClr val="00B0F0">
                    <a:alpha val="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«</a:t>
            </a:r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2986" cy="1325563"/>
          </a:xfr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ЦИТАТА</a:t>
            </a:r>
          </a:p>
        </p:txBody>
      </p:sp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2028884" y="2724084"/>
            <a:ext cx="7450396" cy="2122236"/>
          </a:xfrm>
        </p:spPr>
        <p:txBody>
          <a:bodyPr anchor="t">
            <a:normAutofit/>
          </a:bodyPr>
          <a:lstStyle>
            <a:lvl1pPr marL="0" indent="0">
              <a:buNone/>
              <a:defRPr sz="32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Цитата</a:t>
            </a:r>
          </a:p>
        </p:txBody>
      </p:sp>
      <p:pic>
        <p:nvPicPr>
          <p:cNvPr id="14" name="Рисунок 13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9181273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Цитата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56" b="12186"/>
          <a:stretch/>
        </p:blipFill>
        <p:spPr>
          <a:xfrm>
            <a:off x="0" y="-7620"/>
            <a:ext cx="12191999" cy="6865620"/>
          </a:xfrm>
          <a:prstGeom prst="rect">
            <a:avLst/>
          </a:prstGeom>
        </p:spPr>
      </p:pic>
      <p:sp>
        <p:nvSpPr>
          <p:cNvPr id="4" name="Прямоугольник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2C6CBBCF-0DE3-E94F-9EA5-298B0C60DA2E}"/>
              </a:ext>
            </a:extLst>
          </p:cNvPr>
          <p:cNvSpPr txBox="1">
            <a:spLocks/>
          </p:cNvSpPr>
          <p:nvPr userDrawn="1"/>
        </p:nvSpPr>
        <p:spPr>
          <a:xfrm>
            <a:off x="1053147" y="1992367"/>
            <a:ext cx="1951475" cy="146343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4800"/>
              </a:spcAft>
            </a:pPr>
            <a:r>
              <a:rPr lang="ru-RU" altLang="ru-RU" sz="12000" b="1" dirty="0">
                <a:ln w="28575">
                  <a:solidFill>
                    <a:srgbClr val="80BF44"/>
                  </a:solidFill>
                </a:ln>
                <a:solidFill>
                  <a:srgbClr val="00B0F0">
                    <a:alpha val="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«</a:t>
            </a:r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2985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ЦИТАТА</a:t>
            </a:r>
          </a:p>
        </p:txBody>
      </p:sp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2028884" y="2724084"/>
            <a:ext cx="7450396" cy="2122236"/>
          </a:xfrm>
        </p:spPr>
        <p:txBody>
          <a:bodyPr anchor="t">
            <a:normAutofit/>
          </a:bodyPr>
          <a:lstStyle>
            <a:lvl1pPr marL="0" indent="0">
              <a:buNone/>
              <a:defRPr sz="32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Цитата</a:t>
            </a:r>
          </a:p>
        </p:txBody>
      </p:sp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7280881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нта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00"/>
          <a:stretch/>
        </p:blipFill>
        <p:spPr>
          <a:xfrm>
            <a:off x="0" y="7619"/>
            <a:ext cx="12192000" cy="6850381"/>
          </a:xfrm>
          <a:prstGeom prst="rect">
            <a:avLst/>
          </a:prstGeom>
        </p:spPr>
      </p:pic>
      <p:sp>
        <p:nvSpPr>
          <p:cNvPr id="9" name="Прямоугольник 8"/>
          <p:cNvSpPr/>
          <p:nvPr userDrawn="1"/>
        </p:nvSpPr>
        <p:spPr>
          <a:xfrm>
            <a:off x="0" y="7619"/>
            <a:ext cx="7767942" cy="6850381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/>
          <p:cNvSpPr/>
          <p:nvPr userDrawn="1"/>
        </p:nvSpPr>
        <p:spPr>
          <a:xfrm>
            <a:off x="0" y="5595257"/>
            <a:ext cx="7767942" cy="126274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05" y="5097715"/>
            <a:ext cx="324324" cy="233304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535" y="3856945"/>
            <a:ext cx="375122" cy="286552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152" y="4485663"/>
            <a:ext cx="223888" cy="334784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1303336"/>
            <a:ext cx="6928154" cy="132556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ru-RU" dirty="0"/>
              <a:t>КОНТАКТНАЯ ИНФОРМАЦИЯ</a:t>
            </a:r>
          </a:p>
        </p:txBody>
      </p:sp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16" name="Рисунок 12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587" y="799199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Прямоугольник 16"/>
          <p:cNvSpPr/>
          <p:nvPr userDrawn="1"/>
        </p:nvSpPr>
        <p:spPr>
          <a:xfrm>
            <a:off x="965587" y="2367640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2719109"/>
            <a:ext cx="6928154" cy="435571"/>
          </a:xfrm>
        </p:spPr>
        <p:txBody>
          <a:bodyPr anchor="t">
            <a:normAutofit/>
          </a:bodyPr>
          <a:lstStyle>
            <a:lvl1pPr marL="0" indent="0">
              <a:buNone/>
              <a:defRPr sz="24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24" name="Текст 2"/>
          <p:cNvSpPr>
            <a:spLocks noGrp="1"/>
          </p:cNvSpPr>
          <p:nvPr>
            <p:ph type="body" idx="15" hasCustomPrompt="1"/>
          </p:nvPr>
        </p:nvSpPr>
        <p:spPr>
          <a:xfrm>
            <a:off x="839788" y="3178543"/>
            <a:ext cx="6928154" cy="43557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25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1253005" y="3810786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адрес</a:t>
            </a:r>
          </a:p>
        </p:txBody>
      </p:sp>
      <p:sp>
        <p:nvSpPr>
          <p:cNvPr id="26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1253005" y="4468121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телефон</a:t>
            </a:r>
          </a:p>
        </p:txBody>
      </p:sp>
      <p:sp>
        <p:nvSpPr>
          <p:cNvPr id="27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1253005" y="5024539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почта</a:t>
            </a:r>
          </a:p>
        </p:txBody>
      </p:sp>
      <p:sp>
        <p:nvSpPr>
          <p:cNvPr id="28" name="Текст 2"/>
          <p:cNvSpPr>
            <a:spLocks noGrp="1"/>
          </p:cNvSpPr>
          <p:nvPr>
            <p:ph type="body" idx="19" hasCustomPrompt="1"/>
          </p:nvPr>
        </p:nvSpPr>
        <p:spPr>
          <a:xfrm>
            <a:off x="1253005" y="6036800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 err="1"/>
              <a:t>соцсети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971586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нтакты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782" r="22706" b="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Прямоугольник 8"/>
          <p:cNvSpPr/>
          <p:nvPr userDrawn="1"/>
        </p:nvSpPr>
        <p:spPr>
          <a:xfrm>
            <a:off x="0" y="0"/>
            <a:ext cx="7767942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/>
          <p:cNvSpPr/>
          <p:nvPr userDrawn="1"/>
        </p:nvSpPr>
        <p:spPr>
          <a:xfrm>
            <a:off x="0" y="5595257"/>
            <a:ext cx="7767942" cy="126274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05" y="5097715"/>
            <a:ext cx="324324" cy="233304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535" y="3856945"/>
            <a:ext cx="375122" cy="286552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152" y="4485663"/>
            <a:ext cx="223888" cy="334784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1303336"/>
            <a:ext cx="6928154" cy="132556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ru-RU" dirty="0"/>
              <a:t>КОНТАКТНАЯ ИНФОРМАЦИЯ</a:t>
            </a:r>
          </a:p>
        </p:txBody>
      </p:sp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16" name="Рисунок 12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587" y="799199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Прямоугольник 16"/>
          <p:cNvSpPr/>
          <p:nvPr userDrawn="1"/>
        </p:nvSpPr>
        <p:spPr>
          <a:xfrm>
            <a:off x="965587" y="2367640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2719109"/>
            <a:ext cx="6928154" cy="435571"/>
          </a:xfrm>
        </p:spPr>
        <p:txBody>
          <a:bodyPr anchor="t">
            <a:normAutofit/>
          </a:bodyPr>
          <a:lstStyle>
            <a:lvl1pPr marL="0" indent="0">
              <a:buNone/>
              <a:defRPr sz="24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24" name="Текст 2"/>
          <p:cNvSpPr>
            <a:spLocks noGrp="1"/>
          </p:cNvSpPr>
          <p:nvPr>
            <p:ph type="body" idx="15" hasCustomPrompt="1"/>
          </p:nvPr>
        </p:nvSpPr>
        <p:spPr>
          <a:xfrm>
            <a:off x="839788" y="3178543"/>
            <a:ext cx="6928154" cy="43557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25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1253005" y="3810786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адрес</a:t>
            </a:r>
          </a:p>
        </p:txBody>
      </p:sp>
      <p:sp>
        <p:nvSpPr>
          <p:cNvPr id="26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1253005" y="4468121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телефон</a:t>
            </a:r>
          </a:p>
        </p:txBody>
      </p:sp>
      <p:sp>
        <p:nvSpPr>
          <p:cNvPr id="27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1253005" y="5024539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почта</a:t>
            </a:r>
          </a:p>
        </p:txBody>
      </p:sp>
      <p:sp>
        <p:nvSpPr>
          <p:cNvPr id="28" name="Текст 2"/>
          <p:cNvSpPr>
            <a:spLocks noGrp="1"/>
          </p:cNvSpPr>
          <p:nvPr>
            <p:ph type="body" idx="19" hasCustomPrompt="1"/>
          </p:nvPr>
        </p:nvSpPr>
        <p:spPr>
          <a:xfrm>
            <a:off x="1253005" y="6036800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 err="1"/>
              <a:t>соцсети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820829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3" t="10484" r="15094" b="43126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12" name="Прямоугольник 11"/>
          <p:cNvSpPr/>
          <p:nvPr userDrawn="1"/>
        </p:nvSpPr>
        <p:spPr>
          <a:xfrm>
            <a:off x="-1" y="-1"/>
            <a:ext cx="12192001" cy="6829719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Google Shape;357;p50"/>
          <p:cNvSpPr txBox="1"/>
          <p:nvPr userDrawn="1"/>
        </p:nvSpPr>
        <p:spPr>
          <a:xfrm>
            <a:off x="10012317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 algn="r"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9144000" cy="2251628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cxnSp>
        <p:nvCxnSpPr>
          <p:cNvPr id="7" name="Прямая соединительная линия 6"/>
          <p:cNvCxnSpPr/>
          <p:nvPr userDrawn="1"/>
        </p:nvCxnSpPr>
        <p:spPr>
          <a:xfrm>
            <a:off x="916405" y="5595256"/>
            <a:ext cx="1041734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Прямоугольник 26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961799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1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6961799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2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916405" y="584464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</p:spTree>
    <p:extLst>
      <p:ext uri="{BB962C8B-B14F-4D97-AF65-F5344CB8AC3E}">
        <p14:creationId xmlns:p14="http://schemas.microsoft.com/office/powerpoint/2010/main" val="5253630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561" b="73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Прямоугольник 11"/>
          <p:cNvSpPr/>
          <p:nvPr userDrawn="1"/>
        </p:nvSpPr>
        <p:spPr>
          <a:xfrm>
            <a:off x="-1" y="-1"/>
            <a:ext cx="12192001" cy="6829719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Google Shape;357;p50"/>
          <p:cNvSpPr txBox="1"/>
          <p:nvPr userDrawn="1"/>
        </p:nvSpPr>
        <p:spPr>
          <a:xfrm>
            <a:off x="9033128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9144000" cy="2251628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7" name="Прямоугольник 26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961799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29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6961799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0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916405" y="584464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</p:spTree>
    <p:extLst>
      <p:ext uri="{BB962C8B-B14F-4D97-AF65-F5344CB8AC3E}">
        <p14:creationId xmlns:p14="http://schemas.microsoft.com/office/powerpoint/2010/main" val="29785385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18"/>
          <a:stretch/>
        </p:blipFill>
        <p:spPr>
          <a:xfrm>
            <a:off x="0" y="0"/>
            <a:ext cx="12192000" cy="6972300"/>
          </a:xfrm>
          <a:prstGeom prst="rect">
            <a:avLst/>
          </a:prstGeom>
        </p:spPr>
      </p:pic>
      <p:sp>
        <p:nvSpPr>
          <p:cNvPr id="14" name="Google Shape;357;p50"/>
          <p:cNvSpPr txBox="1"/>
          <p:nvPr userDrawn="1"/>
        </p:nvSpPr>
        <p:spPr>
          <a:xfrm>
            <a:off x="9033128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9144000" cy="2251628"/>
          </a:xfrm>
        </p:spPr>
        <p:txBody>
          <a:bodyPr anchor="b"/>
          <a:lstStyle>
            <a:lvl1pPr algn="l">
              <a:defRPr sz="60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7" name="Прямоугольник 26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961799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29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6961799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0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916405" y="584464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132622"/>
            <a:ext cx="1997695" cy="464823"/>
          </a:xfrm>
          <a:prstGeom prst="rect">
            <a:avLst/>
          </a:prstGeom>
        </p:spPr>
      </p:pic>
      <p:cxnSp>
        <p:nvCxnSpPr>
          <p:cNvPr id="11" name="Прямая соединительная линия 10"/>
          <p:cNvCxnSpPr/>
          <p:nvPr userDrawn="1"/>
        </p:nvCxnSpPr>
        <p:spPr>
          <a:xfrm>
            <a:off x="916405" y="5700031"/>
            <a:ext cx="1041734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96813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Рисунок 4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" t="33167" r="20607"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7" name="Прямоугольник 26"/>
          <p:cNvSpPr/>
          <p:nvPr userDrawn="1"/>
        </p:nvSpPr>
        <p:spPr>
          <a:xfrm>
            <a:off x="0" y="0"/>
            <a:ext cx="7767942" cy="6858000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Google Shape;357;p50"/>
          <p:cNvSpPr txBox="1"/>
          <p:nvPr userDrawn="1"/>
        </p:nvSpPr>
        <p:spPr>
          <a:xfrm>
            <a:off x="6302628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chemeClr val="tx1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chemeClr val="tx1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sp>
        <p:nvSpPr>
          <p:cNvPr id="28" name="Прямоугольник 27"/>
          <p:cNvSpPr/>
          <p:nvPr userDrawn="1"/>
        </p:nvSpPr>
        <p:spPr>
          <a:xfrm>
            <a:off x="7767941" y="5595257"/>
            <a:ext cx="4424058" cy="126274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7820051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1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7820051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2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5452398" y="590990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  <p:grpSp>
        <p:nvGrpSpPr>
          <p:cNvPr id="33" name="Группа 32"/>
          <p:cNvGrpSpPr/>
          <p:nvPr userDrawn="1"/>
        </p:nvGrpSpPr>
        <p:grpSpPr>
          <a:xfrm>
            <a:off x="1006587" y="6083120"/>
            <a:ext cx="4110429" cy="70030"/>
            <a:chOff x="838200" y="6083120"/>
            <a:chExt cx="4110429" cy="70030"/>
          </a:xfrm>
          <a:solidFill>
            <a:srgbClr val="80BF44"/>
          </a:solidFill>
        </p:grpSpPr>
        <p:sp>
          <p:nvSpPr>
            <p:cNvPr id="34" name="Прямоугольник 33"/>
            <p:cNvSpPr/>
            <p:nvPr/>
          </p:nvSpPr>
          <p:spPr>
            <a:xfrm>
              <a:off x="83820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Прямоугольник 34"/>
            <p:cNvSpPr/>
            <p:nvPr/>
          </p:nvSpPr>
          <p:spPr>
            <a:xfrm>
              <a:off x="124361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6" name="Прямоугольник 35"/>
            <p:cNvSpPr/>
            <p:nvPr/>
          </p:nvSpPr>
          <p:spPr>
            <a:xfrm>
              <a:off x="1649024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7" name="Прямоугольник 36"/>
            <p:cNvSpPr/>
            <p:nvPr/>
          </p:nvSpPr>
          <p:spPr>
            <a:xfrm>
              <a:off x="2054436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8" name="Прямоугольник 37"/>
            <p:cNvSpPr/>
            <p:nvPr/>
          </p:nvSpPr>
          <p:spPr>
            <a:xfrm>
              <a:off x="2459848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9" name="Прямоугольник 38"/>
            <p:cNvSpPr/>
            <p:nvPr/>
          </p:nvSpPr>
          <p:spPr>
            <a:xfrm>
              <a:off x="286526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0" name="Прямоугольник 39"/>
            <p:cNvSpPr/>
            <p:nvPr/>
          </p:nvSpPr>
          <p:spPr>
            <a:xfrm>
              <a:off x="326582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1" name="Прямоугольник 40"/>
            <p:cNvSpPr/>
            <p:nvPr/>
          </p:nvSpPr>
          <p:spPr>
            <a:xfrm>
              <a:off x="3662363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2" name="Прямоугольник 41"/>
            <p:cNvSpPr/>
            <p:nvPr/>
          </p:nvSpPr>
          <p:spPr>
            <a:xfrm>
              <a:off x="4067775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3" name="Прямоугольник 42"/>
            <p:cNvSpPr/>
            <p:nvPr/>
          </p:nvSpPr>
          <p:spPr>
            <a:xfrm>
              <a:off x="4473187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4" name="Прямоугольник 43"/>
            <p:cNvSpPr/>
            <p:nvPr/>
          </p:nvSpPr>
          <p:spPr>
            <a:xfrm>
              <a:off x="4878599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25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9144000" cy="2251628"/>
          </a:xfrm>
        </p:spPr>
        <p:txBody>
          <a:bodyPr anchor="b"/>
          <a:lstStyle>
            <a:lvl1pPr algn="l">
              <a:defRPr sz="60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26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45" name="Прямоугольник 44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7" name="Рисунок 4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132622"/>
            <a:ext cx="1997695" cy="464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1729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7045" cy="414127"/>
          </a:xfrm>
          <a:prstGeom prst="rect">
            <a:avLst/>
          </a:prstGeom>
          <a:noFill/>
        </p:spPr>
      </p:pic>
      <p:sp>
        <p:nvSpPr>
          <p:cNvPr id="7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‹#›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8201" y="1997693"/>
            <a:ext cx="4663440" cy="795672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ru-RU" dirty="0"/>
              <a:t>СОДЕРЖАНИЕ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38200" y="2818433"/>
            <a:ext cx="10517188" cy="3140408"/>
          </a:xfrm>
        </p:spPr>
        <p:txBody>
          <a:bodyPr anchor="t">
            <a:normAutofit/>
          </a:bodyPr>
          <a:lstStyle>
            <a:lvl1pPr marL="457200" indent="-457200">
              <a:buSzPct val="150000"/>
              <a:buFont typeface="+mj-lt"/>
              <a:buAutoNum type="arabicPeriod"/>
              <a:defRPr sz="20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41804287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microsoft.com/office/2007/relationships/hdphoto" Target="../media/hdphoto1.wdp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 userDrawn="1"/>
        </p:nvSpPr>
        <p:spPr>
          <a:xfrm>
            <a:off x="0" y="0"/>
            <a:ext cx="12191999" cy="6857999"/>
          </a:xfrm>
          <a:prstGeom prst="rect">
            <a:avLst/>
          </a:prstGeom>
          <a:solidFill>
            <a:srgbClr val="080D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630071"/>
            <a:ext cx="8961953" cy="7956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2"/>
            <a:r>
              <a:rPr lang="ru-RU" dirty="0"/>
              <a:t>Первый уровень</a:t>
            </a:r>
          </a:p>
          <a:p>
            <a:pPr lvl="3"/>
            <a:r>
              <a:rPr lang="ru-RU" dirty="0"/>
              <a:t>Второй уровень</a:t>
            </a:r>
          </a:p>
          <a:p>
            <a:pPr lvl="4"/>
            <a:r>
              <a:rPr lang="ru-RU" dirty="0"/>
              <a:t>Третий уровень</a:t>
            </a:r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45" cstate="print">
            <a:extLst>
              <a:ext uri="{BEBA8EAE-BF5A-486C-A8C5-ECC9F3942E4B}">
                <a14:imgProps xmlns:a14="http://schemas.microsoft.com/office/drawing/2010/main">
                  <a14:imgLayer r:embed="rId46">
                    <a14:imgEffect>
                      <a14:brightnessContrast bright="-7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724" y="909229"/>
            <a:ext cx="1018505" cy="237355"/>
          </a:xfrm>
          <a:prstGeom prst="rect">
            <a:avLst/>
          </a:prstGeom>
          <a:noFill/>
        </p:spPr>
      </p:pic>
      <p:sp>
        <p:nvSpPr>
          <p:cNvPr id="9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220150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60" r:id="rId3"/>
    <p:sldLayoutId id="2147483662" r:id="rId4"/>
    <p:sldLayoutId id="2147483663" r:id="rId5"/>
    <p:sldLayoutId id="2147483664" r:id="rId6"/>
    <p:sldLayoutId id="2147483694" r:id="rId7"/>
    <p:sldLayoutId id="2147483695" r:id="rId8"/>
    <p:sldLayoutId id="2147483679" r:id="rId9"/>
    <p:sldLayoutId id="2147483680" r:id="rId10"/>
    <p:sldLayoutId id="2147483681" r:id="rId11"/>
    <p:sldLayoutId id="2147483682" r:id="rId12"/>
    <p:sldLayoutId id="2147483650" r:id="rId13"/>
    <p:sldLayoutId id="2147483691" r:id="rId14"/>
    <p:sldLayoutId id="2147483692" r:id="rId15"/>
    <p:sldLayoutId id="2147483652" r:id="rId16"/>
    <p:sldLayoutId id="2147483653" r:id="rId17"/>
    <p:sldLayoutId id="2147483656" r:id="rId18"/>
    <p:sldLayoutId id="2147483696" r:id="rId19"/>
    <p:sldLayoutId id="2147483674" r:id="rId20"/>
    <p:sldLayoutId id="2147483665" r:id="rId21"/>
    <p:sldLayoutId id="2147483666" r:id="rId22"/>
    <p:sldLayoutId id="2147483688" r:id="rId23"/>
    <p:sldLayoutId id="2147483689" r:id="rId24"/>
    <p:sldLayoutId id="2147483690" r:id="rId25"/>
    <p:sldLayoutId id="2147483675" r:id="rId26"/>
    <p:sldLayoutId id="2147483676" r:id="rId27"/>
    <p:sldLayoutId id="2147483677" r:id="rId28"/>
    <p:sldLayoutId id="2147483657" r:id="rId29"/>
    <p:sldLayoutId id="2147483684" r:id="rId30"/>
    <p:sldLayoutId id="2147483685" r:id="rId31"/>
    <p:sldLayoutId id="2147483686" r:id="rId32"/>
    <p:sldLayoutId id="2147483687" r:id="rId33"/>
    <p:sldLayoutId id="2147483667" r:id="rId34"/>
    <p:sldLayoutId id="2147483670" r:id="rId35"/>
    <p:sldLayoutId id="2147483668" r:id="rId36"/>
    <p:sldLayoutId id="2147483671" r:id="rId37"/>
    <p:sldLayoutId id="2147483669" r:id="rId38"/>
    <p:sldLayoutId id="2147483672" r:id="rId39"/>
    <p:sldLayoutId id="2147483673" r:id="rId40"/>
    <p:sldLayoutId id="2147483683" r:id="rId41"/>
    <p:sldLayoutId id="2147483678" r:id="rId42"/>
    <p:sldLayoutId id="2147483693" r:id="rId4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000" b="1" kern="1200">
          <a:solidFill>
            <a:schemeClr val="bg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§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360363" indent="-360363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360363" indent="-360363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360363" indent="-360363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6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0.wmf"/><Relationship Id="rId5" Type="http://schemas.openxmlformats.org/officeDocument/2006/relationships/oleObject" Target="../embeddings/oleObject1.bin"/><Relationship Id="rId4" Type="http://schemas.microsoft.com/office/2007/relationships/hdphoto" Target="../media/hdphoto4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33.wmf"/><Relationship Id="rId5" Type="http://schemas.openxmlformats.org/officeDocument/2006/relationships/oleObject" Target="../embeddings/oleObject2.bin"/><Relationship Id="rId4" Type="http://schemas.microsoft.com/office/2007/relationships/hdphoto" Target="../media/hdphoto5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35.wmf"/><Relationship Id="rId5" Type="http://schemas.openxmlformats.org/officeDocument/2006/relationships/oleObject" Target="../embeddings/oleObject3.bin"/><Relationship Id="rId4" Type="http://schemas.microsoft.com/office/2007/relationships/hdphoto" Target="../media/hdphoto6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37.wmf"/><Relationship Id="rId5" Type="http://schemas.openxmlformats.org/officeDocument/2006/relationships/oleObject" Target="../embeddings/oleObject4.bin"/><Relationship Id="rId4" Type="http://schemas.microsoft.com/office/2007/relationships/hdphoto" Target="../media/hdphoto7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3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idx="16"/>
          </p:nvPr>
        </p:nvSpPr>
        <p:spPr/>
        <p:txBody>
          <a:bodyPr/>
          <a:lstStyle/>
          <a:p>
            <a:r>
              <a:rPr lang="ru-RU" dirty="0"/>
              <a:t>Чузлов Вячеслав Алексеевич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7"/>
          </p:nvPr>
        </p:nvSpPr>
        <p:spPr/>
        <p:txBody>
          <a:bodyPr/>
          <a:lstStyle/>
          <a:p>
            <a:r>
              <a:rPr lang="ru-RU" dirty="0"/>
              <a:t>к.т.н., доцент ОХИ ИШПР</a:t>
            </a:r>
          </a:p>
        </p:txBody>
      </p:sp>
      <p:sp>
        <p:nvSpPr>
          <p:cNvPr id="5" name="Заголовок 4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Углубленный курс информатики</a:t>
            </a:r>
          </a:p>
        </p:txBody>
      </p:sp>
      <p:sp>
        <p:nvSpPr>
          <p:cNvPr id="6" name="Подзаголовок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Подпрограммы в </a:t>
            </a:r>
            <a:r>
              <a:rPr lang="en-US" dirty="0" err="1"/>
              <a:t>PascalABC</a:t>
            </a:r>
            <a:r>
              <a:rPr lang="ru-RU" dirty="0"/>
              <a:t>.</a:t>
            </a:r>
            <a:r>
              <a:rPr lang="en-US" dirty="0"/>
              <a:t>NET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186855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/>
              <a:t>Пример 2</a:t>
            </a:r>
            <a:endParaRPr lang="ru-RU" sz="2400" dirty="0">
              <a:solidFill>
                <a:schemeClr val="tx1"/>
              </a:solidFill>
            </a:endParaRPr>
          </a:p>
        </p:txBody>
      </p:sp>
      <p:graphicFrame>
        <p:nvGraphicFramePr>
          <p:cNvPr id="8" name="Таблица 7">
            <a:extLst>
              <a:ext uri="{FF2B5EF4-FFF2-40B4-BE49-F238E27FC236}">
                <a16:creationId xmlns:a16="http://schemas.microsoft.com/office/drawing/2014/main" id="{68ACF996-30E2-49B2-BAFC-617854742E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9413145"/>
              </p:ext>
            </p:extLst>
          </p:nvPr>
        </p:nvGraphicFramePr>
        <p:xfrm>
          <a:off x="838200" y="847417"/>
          <a:ext cx="8716926" cy="5730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716926">
                  <a:extLst>
                    <a:ext uri="{9D8B030D-6E8A-4147-A177-3AD203B41FA5}">
                      <a16:colId xmlns:a16="http://schemas.microsoft.com/office/drawing/2014/main" val="29924691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function </a:t>
                      </a:r>
                      <a:r>
                        <a:rPr lang="en-US" sz="16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get_y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(x: </a:t>
                      </a:r>
                      <a:r>
                        <a:rPr lang="en-US" sz="16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): </a:t>
                      </a:r>
                      <a:r>
                        <a:rPr lang="en-US" sz="16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begin</a:t>
                      </a: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if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x &lt;= 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3 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then</a:t>
                      </a: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</a:t>
                      </a:r>
                      <a:r>
                        <a:rPr lang="en-US" sz="16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Result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:= </a:t>
                      </a:r>
                      <a:r>
                        <a:rPr lang="en-US" sz="16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sqr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(x) + 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</a:t>
                      </a:r>
                    </a:p>
                    <a:p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else</a:t>
                      </a: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</a:t>
                      </a:r>
                      <a:r>
                        <a:rPr lang="en-US" sz="16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Result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:= </a:t>
                      </a:r>
                      <a:r>
                        <a:rPr lang="en-US" sz="16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sqr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(x) + ln(x)</a:t>
                      </a: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endParaRPr lang="ru-RU" sz="160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begin</a:t>
                      </a: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var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(x, h, </a:t>
                      </a:r>
                      <a:r>
                        <a:rPr lang="en-US" sz="16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xk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 := (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1.5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0.5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3.5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var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y: </a:t>
                      </a:r>
                      <a:r>
                        <a:rPr lang="en-US" sz="16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ru-RU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</a:p>
                    <a:p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for var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i := 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 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to </a:t>
                      </a:r>
                      <a:r>
                        <a:rPr lang="en-US" sz="16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Trunc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((</a:t>
                      </a:r>
                      <a:r>
                        <a:rPr lang="en-US" sz="16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xk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- x) / h)+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 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do</a:t>
                      </a: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begin</a:t>
                      </a: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y := </a:t>
                      </a:r>
                      <a:r>
                        <a:rPr lang="en-US" sz="16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get_y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(x);</a:t>
                      </a:r>
                    </a:p>
                    <a:p>
                      <a:r>
                        <a:rPr lang="es-E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Writeln(x:</a:t>
                      </a:r>
                      <a:r>
                        <a:rPr lang="es-E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4</a:t>
                      </a:r>
                      <a:r>
                        <a:rPr lang="es-E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:</a:t>
                      </a:r>
                      <a:r>
                        <a:rPr lang="es-E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</a:t>
                      </a:r>
                      <a:r>
                        <a:rPr lang="es-E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y:</a:t>
                      </a:r>
                      <a:r>
                        <a:rPr lang="es-E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7</a:t>
                      </a:r>
                      <a:r>
                        <a:rPr lang="es-E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:</a:t>
                      </a:r>
                      <a:r>
                        <a:rPr lang="es-E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2</a:t>
                      </a:r>
                      <a:r>
                        <a:rPr lang="es-E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x += h</a:t>
                      </a:r>
                    </a:p>
                    <a:p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en-US" sz="1600" b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600" b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.</a:t>
                      </a:r>
                      <a:endParaRPr lang="ru-RU" sz="16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9429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1200" dirty="0">
                          <a:latin typeface="Courier New" panose="02070309020205020404" pitchFamily="49" charset="0"/>
                        </a:rPr>
                        <a:t> 1.5   3.25</a:t>
                      </a:r>
                    </a:p>
                    <a:p>
                      <a:r>
                        <a:rPr lang="ru-RU" sz="1200" dirty="0">
                          <a:latin typeface="Courier New" panose="02070309020205020404" pitchFamily="49" charset="0"/>
                        </a:rPr>
                        <a:t> 2.0   5.00</a:t>
                      </a:r>
                    </a:p>
                    <a:p>
                      <a:r>
                        <a:rPr lang="ru-RU" sz="1200" dirty="0">
                          <a:latin typeface="Courier New" panose="02070309020205020404" pitchFamily="49" charset="0"/>
                        </a:rPr>
                        <a:t> 2.5   7.25</a:t>
                      </a:r>
                    </a:p>
                    <a:p>
                      <a:r>
                        <a:rPr lang="ru-RU" sz="1200" dirty="0">
                          <a:latin typeface="Courier New" panose="02070309020205020404" pitchFamily="49" charset="0"/>
                        </a:rPr>
                        <a:t> 3.0  10.00</a:t>
                      </a:r>
                    </a:p>
                    <a:p>
                      <a:r>
                        <a:rPr lang="ru-RU" sz="1200" dirty="0">
                          <a:latin typeface="Courier New" panose="02070309020205020404" pitchFamily="49" charset="0"/>
                        </a:rPr>
                        <a:t> 3.5  13.50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11526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333931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 14"/>
          <p:cNvSpPr/>
          <p:nvPr/>
        </p:nvSpPr>
        <p:spPr>
          <a:xfrm>
            <a:off x="0" y="1"/>
            <a:ext cx="12192000" cy="1323439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/>
          <p:cNvSpPr/>
          <p:nvPr/>
        </p:nvSpPr>
        <p:spPr>
          <a:xfrm>
            <a:off x="0" y="2598128"/>
            <a:ext cx="12192000" cy="43452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56874" y="275178"/>
            <a:ext cx="7435067" cy="795672"/>
          </a:xfrm>
        </p:spPr>
        <p:txBody>
          <a:bodyPr/>
          <a:lstStyle/>
          <a:p>
            <a:r>
              <a:rPr lang="ru-RU" dirty="0"/>
              <a:t>Задание 1</a:t>
            </a:r>
          </a:p>
        </p:txBody>
      </p:sp>
      <p:sp>
        <p:nvSpPr>
          <p:cNvPr id="13" name="Номер слайда 5"/>
          <p:cNvSpPr txBox="1">
            <a:spLocks/>
          </p:cNvSpPr>
          <p:nvPr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11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9933C41-E667-4841-8840-5714B3A37659}"/>
              </a:ext>
            </a:extLst>
          </p:cNvPr>
          <p:cNvSpPr txBox="1"/>
          <p:nvPr/>
        </p:nvSpPr>
        <p:spPr>
          <a:xfrm>
            <a:off x="856874" y="1499119"/>
            <a:ext cx="92059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400" i="1" dirty="0">
                <a:solidFill>
                  <a:schemeClr val="bg1"/>
                </a:solidFill>
              </a:rPr>
              <a:t>Составить подпрограмму-функцию для вычисления данного выражения:</a:t>
            </a:r>
          </a:p>
        </p:txBody>
      </p:sp>
      <p:graphicFrame>
        <p:nvGraphicFramePr>
          <p:cNvPr id="9" name="Объект 8">
            <a:extLst>
              <a:ext uri="{FF2B5EF4-FFF2-40B4-BE49-F238E27FC236}">
                <a16:creationId xmlns:a16="http://schemas.microsoft.com/office/drawing/2014/main" id="{9FA1137B-0166-4525-839E-283CAC6DD97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97047900"/>
              </p:ext>
            </p:extLst>
          </p:nvPr>
        </p:nvGraphicFramePr>
        <p:xfrm>
          <a:off x="3218566" y="2926617"/>
          <a:ext cx="5448922" cy="10047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18" name="Equation" r:id="rId5" imgW="1790640" imgH="330120" progId="Equation.DSMT4">
                  <p:embed/>
                </p:oleObj>
              </mc:Choice>
              <mc:Fallback>
                <p:oleObj name="Equation" r:id="rId5" imgW="1790640" imgH="330120" progId="Equation.DSMT4">
                  <p:embed/>
                  <p:pic>
                    <p:nvPicPr>
                      <p:cNvPr id="4" name="Объект 3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218566" y="2926617"/>
                        <a:ext cx="5448922" cy="10047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914E5A4-AB18-40DF-BC6F-634287143694}"/>
              </a:ext>
            </a:extLst>
          </p:cNvPr>
          <p:cNvSpPr txBox="1"/>
          <p:nvPr/>
        </p:nvSpPr>
        <p:spPr>
          <a:xfrm>
            <a:off x="856874" y="4065237"/>
            <a:ext cx="11817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x = 10</a:t>
            </a:r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40523762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 14"/>
          <p:cNvSpPr/>
          <p:nvPr/>
        </p:nvSpPr>
        <p:spPr>
          <a:xfrm>
            <a:off x="0" y="1"/>
            <a:ext cx="12192000" cy="1210467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/>
          <p:cNvSpPr/>
          <p:nvPr/>
        </p:nvSpPr>
        <p:spPr>
          <a:xfrm>
            <a:off x="0" y="2048994"/>
            <a:ext cx="12192000" cy="49263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altLang="ru-RU" sz="2400" b="1" i="1" dirty="0">
              <a:solidFill>
                <a:prstClr val="black"/>
              </a:solidFill>
              <a:latin typeface="Arial" pitchFamily="34" charset="0"/>
            </a:endParaRPr>
          </a:p>
          <a:p>
            <a:pPr algn="ctr"/>
            <a:endParaRPr lang="ru-RU" altLang="ru-RU" sz="2400" b="1" i="1" dirty="0">
              <a:solidFill>
                <a:prstClr val="black"/>
              </a:solidFill>
              <a:latin typeface="Arial" pitchFamily="34" charset="0"/>
            </a:endParaRPr>
          </a:p>
          <a:p>
            <a:pPr algn="ctr"/>
            <a:r>
              <a:rPr lang="en-US" altLang="ru-RU" sz="2400" b="1" i="1" dirty="0">
                <a:solidFill>
                  <a:prstClr val="black"/>
                </a:solidFill>
                <a:latin typeface="Arial" pitchFamily="34" charset="0"/>
              </a:rPr>
              <a:t>x</a:t>
            </a:r>
            <a:r>
              <a:rPr lang="en-US" altLang="ru-RU" sz="2400" dirty="0">
                <a:solidFill>
                  <a:prstClr val="black"/>
                </a:solidFill>
                <a:latin typeface="Arial" pitchFamily="34" charset="0"/>
              </a:rPr>
              <a:t> </a:t>
            </a:r>
            <a:r>
              <a:rPr lang="ru-RU" altLang="ru-RU" sz="2400" dirty="0">
                <a:solidFill>
                  <a:prstClr val="black"/>
                </a:solidFill>
                <a:latin typeface="Arial" pitchFamily="34" charset="0"/>
              </a:rPr>
              <a:t>изменяется в интервале от -3 до 3 с шагом 1</a:t>
            </a:r>
            <a:endParaRPr lang="ru-RU" dirty="0"/>
          </a:p>
        </p:txBody>
      </p:sp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56874" y="275178"/>
            <a:ext cx="7435067" cy="795672"/>
          </a:xfrm>
        </p:spPr>
        <p:txBody>
          <a:bodyPr/>
          <a:lstStyle/>
          <a:p>
            <a:r>
              <a:rPr lang="ru-RU" dirty="0"/>
              <a:t>Задание 2</a:t>
            </a:r>
          </a:p>
        </p:txBody>
      </p:sp>
      <p:sp>
        <p:nvSpPr>
          <p:cNvPr id="13" name="Номер слайда 5"/>
          <p:cNvSpPr txBox="1">
            <a:spLocks/>
          </p:cNvSpPr>
          <p:nvPr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12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8117526-0F3E-4838-AEAC-8026F9519D53}"/>
              </a:ext>
            </a:extLst>
          </p:cNvPr>
          <p:cNvSpPr txBox="1"/>
          <p:nvPr/>
        </p:nvSpPr>
        <p:spPr>
          <a:xfrm>
            <a:off x="455289" y="1314909"/>
            <a:ext cx="99787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400" i="1" dirty="0">
                <a:solidFill>
                  <a:schemeClr val="bg1"/>
                </a:solidFill>
              </a:rPr>
              <a:t>Описать вычисление f(x) по формуле, используя подпрограмму-функцию:</a:t>
            </a:r>
          </a:p>
        </p:txBody>
      </p:sp>
      <p:graphicFrame>
        <p:nvGraphicFramePr>
          <p:cNvPr id="9" name="Объект 8">
            <a:extLst>
              <a:ext uri="{FF2B5EF4-FFF2-40B4-BE49-F238E27FC236}">
                <a16:creationId xmlns:a16="http://schemas.microsoft.com/office/drawing/2014/main" id="{8F0FBFD7-5032-4C51-8B76-DEB7A03CA39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52451734"/>
              </p:ext>
            </p:extLst>
          </p:nvPr>
        </p:nvGraphicFramePr>
        <p:xfrm>
          <a:off x="3063947" y="2424725"/>
          <a:ext cx="5638312" cy="20085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1" name="Equation" r:id="rId5" imgW="2209680" imgH="787320" progId="Equation.DSMT4">
                  <p:embed/>
                </p:oleObj>
              </mc:Choice>
              <mc:Fallback>
                <p:oleObj name="Equation" r:id="rId5" imgW="2209680" imgH="787320" progId="Equation.DSMT4">
                  <p:embed/>
                  <p:pic>
                    <p:nvPicPr>
                      <p:cNvPr id="4" name="Объект 3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063947" y="2424725"/>
                        <a:ext cx="5638312" cy="200854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752667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 14"/>
          <p:cNvSpPr/>
          <p:nvPr/>
        </p:nvSpPr>
        <p:spPr>
          <a:xfrm>
            <a:off x="0" y="1"/>
            <a:ext cx="12192000" cy="1210467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/>
          <p:cNvSpPr/>
          <p:nvPr/>
        </p:nvSpPr>
        <p:spPr>
          <a:xfrm>
            <a:off x="0" y="2281317"/>
            <a:ext cx="12192000" cy="46864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56874" y="275178"/>
            <a:ext cx="7435067" cy="795672"/>
          </a:xfrm>
        </p:spPr>
        <p:txBody>
          <a:bodyPr/>
          <a:lstStyle/>
          <a:p>
            <a:r>
              <a:rPr lang="ru-RU" dirty="0"/>
              <a:t>Задание 3</a:t>
            </a:r>
          </a:p>
        </p:txBody>
      </p:sp>
      <p:sp>
        <p:nvSpPr>
          <p:cNvPr id="13" name="Номер слайда 5"/>
          <p:cNvSpPr txBox="1">
            <a:spLocks/>
          </p:cNvSpPr>
          <p:nvPr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13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8117526-0F3E-4838-AEAC-8026F9519D53}"/>
              </a:ext>
            </a:extLst>
          </p:cNvPr>
          <p:cNvSpPr txBox="1"/>
          <p:nvPr/>
        </p:nvSpPr>
        <p:spPr>
          <a:xfrm>
            <a:off x="455289" y="1210468"/>
            <a:ext cx="95136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400" dirty="0">
                <a:solidFill>
                  <a:schemeClr val="bg1"/>
                </a:solidFill>
              </a:rPr>
              <a:t>Составить подпрограмму-функцию для вычисления значения переменной </a:t>
            </a:r>
            <a:r>
              <a:rPr lang="en-US" sz="2400" i="1" dirty="0">
                <a:solidFill>
                  <a:schemeClr val="bg1"/>
                </a:solidFill>
              </a:rPr>
              <a:t>y</a:t>
            </a:r>
            <a:r>
              <a:rPr lang="ru-RU" sz="2400" dirty="0">
                <a:solidFill>
                  <a:schemeClr val="bg1"/>
                </a:solidFill>
              </a:rPr>
              <a:t>. Вычисление </a:t>
            </a:r>
            <a:r>
              <a:rPr lang="en-US" sz="2400" dirty="0">
                <a:solidFill>
                  <a:schemeClr val="bg1"/>
                </a:solidFill>
              </a:rPr>
              <a:t>z </a:t>
            </a:r>
            <a:r>
              <a:rPr lang="ru-RU" sz="2400" dirty="0">
                <a:solidFill>
                  <a:schemeClr val="bg1"/>
                </a:solidFill>
              </a:rPr>
              <a:t>и </a:t>
            </a:r>
            <a:r>
              <a:rPr lang="en-US" sz="2400" dirty="0">
                <a:solidFill>
                  <a:schemeClr val="bg1"/>
                </a:solidFill>
              </a:rPr>
              <a:t>a</a:t>
            </a:r>
            <a:r>
              <a:rPr lang="ru-RU" sz="2400" dirty="0">
                <a:solidFill>
                  <a:schemeClr val="bg1"/>
                </a:solidFill>
              </a:rPr>
              <a:t> также выполнить в виде функций.</a:t>
            </a:r>
          </a:p>
        </p:txBody>
      </p:sp>
      <p:graphicFrame>
        <p:nvGraphicFramePr>
          <p:cNvPr id="9" name="Объект 8">
            <a:extLst>
              <a:ext uri="{FF2B5EF4-FFF2-40B4-BE49-F238E27FC236}">
                <a16:creationId xmlns:a16="http://schemas.microsoft.com/office/drawing/2014/main" id="{AC564959-2950-414A-8BAB-789C08E45EC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9419385"/>
              </p:ext>
            </p:extLst>
          </p:nvPr>
        </p:nvGraphicFramePr>
        <p:xfrm>
          <a:off x="3810528" y="2572359"/>
          <a:ext cx="5176144" cy="37717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4" name="Equation" r:id="rId5" imgW="1777680" imgH="1295280" progId="Equation.DSMT4">
                  <p:embed/>
                </p:oleObj>
              </mc:Choice>
              <mc:Fallback>
                <p:oleObj name="Equation" r:id="rId5" imgW="1777680" imgH="1295280" progId="Equation.DSMT4">
                  <p:embed/>
                  <p:pic>
                    <p:nvPicPr>
                      <p:cNvPr id="6" name="Объект 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810528" y="2572359"/>
                        <a:ext cx="5176144" cy="377173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591440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 14"/>
          <p:cNvSpPr/>
          <p:nvPr/>
        </p:nvSpPr>
        <p:spPr>
          <a:xfrm>
            <a:off x="0" y="1"/>
            <a:ext cx="12192000" cy="1210467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/>
          <p:cNvSpPr/>
          <p:nvPr/>
        </p:nvSpPr>
        <p:spPr>
          <a:xfrm>
            <a:off x="0" y="2114874"/>
            <a:ext cx="12192000" cy="48403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56874" y="275178"/>
            <a:ext cx="7435067" cy="795672"/>
          </a:xfrm>
        </p:spPr>
        <p:txBody>
          <a:bodyPr/>
          <a:lstStyle/>
          <a:p>
            <a:r>
              <a:rPr lang="ru-RU" dirty="0"/>
              <a:t>Задание </a:t>
            </a:r>
            <a:r>
              <a:rPr lang="en-US" dirty="0"/>
              <a:t>4</a:t>
            </a:r>
            <a:endParaRPr lang="ru-RU" dirty="0"/>
          </a:p>
        </p:txBody>
      </p:sp>
      <p:sp>
        <p:nvSpPr>
          <p:cNvPr id="13" name="Номер слайда 5"/>
          <p:cNvSpPr txBox="1">
            <a:spLocks/>
          </p:cNvSpPr>
          <p:nvPr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14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8117526-0F3E-4838-AEAC-8026F9519D53}"/>
              </a:ext>
            </a:extLst>
          </p:cNvPr>
          <p:cNvSpPr txBox="1"/>
          <p:nvPr/>
        </p:nvSpPr>
        <p:spPr>
          <a:xfrm>
            <a:off x="455289" y="1210468"/>
            <a:ext cx="95136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400" dirty="0">
                <a:solidFill>
                  <a:schemeClr val="bg1"/>
                </a:solidFill>
              </a:rPr>
              <a:t>Составить подпрограмму-функцию для вычисления </a:t>
            </a:r>
            <a:r>
              <a:rPr lang="en-US" sz="2400" dirty="0">
                <a:solidFill>
                  <a:schemeClr val="bg1"/>
                </a:solidFill>
              </a:rPr>
              <a:t>Z.</a:t>
            </a:r>
            <a:r>
              <a:rPr lang="ru-RU" sz="2400" dirty="0">
                <a:solidFill>
                  <a:schemeClr val="bg1"/>
                </a:solidFill>
              </a:rPr>
              <a:t> Вычисление </a:t>
            </a:r>
            <a:r>
              <a:rPr lang="en-US" sz="2400" dirty="0">
                <a:solidFill>
                  <a:schemeClr val="bg1"/>
                </a:solidFill>
              </a:rPr>
              <a:t>a </a:t>
            </a:r>
            <a:r>
              <a:rPr lang="ru-RU" sz="2400" dirty="0">
                <a:solidFill>
                  <a:schemeClr val="bg1"/>
                </a:solidFill>
              </a:rPr>
              <a:t>и </a:t>
            </a:r>
            <a:r>
              <a:rPr lang="en-US" sz="2400" dirty="0">
                <a:solidFill>
                  <a:schemeClr val="bg1"/>
                </a:solidFill>
              </a:rPr>
              <a:t>f(a) </a:t>
            </a:r>
            <a:r>
              <a:rPr lang="ru-RU" sz="2400" dirty="0">
                <a:solidFill>
                  <a:schemeClr val="bg1"/>
                </a:solidFill>
              </a:rPr>
              <a:t>выполнить в виде функций. </a:t>
            </a:r>
          </a:p>
        </p:txBody>
      </p:sp>
      <p:graphicFrame>
        <p:nvGraphicFramePr>
          <p:cNvPr id="9" name="Объект 8">
            <a:extLst>
              <a:ext uri="{FF2B5EF4-FFF2-40B4-BE49-F238E27FC236}">
                <a16:creationId xmlns:a16="http://schemas.microsoft.com/office/drawing/2014/main" id="{57A36516-57DA-431E-896C-A9F840EF8C5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13247729"/>
              </p:ext>
            </p:extLst>
          </p:nvPr>
        </p:nvGraphicFramePr>
        <p:xfrm>
          <a:off x="3865377" y="2114874"/>
          <a:ext cx="4461245" cy="45373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7" name="Equation" r:id="rId5" imgW="2145960" imgH="2184120" progId="Equation.DSMT4">
                  <p:embed/>
                </p:oleObj>
              </mc:Choice>
              <mc:Fallback>
                <p:oleObj name="Equation" r:id="rId5" imgW="2145960" imgH="2184120" progId="Equation.DSMT4">
                  <p:embed/>
                  <p:pic>
                    <p:nvPicPr>
                      <p:cNvPr id="6" name="Объект 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865377" y="2114874"/>
                        <a:ext cx="4461245" cy="453732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044054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57225" y="1303336"/>
            <a:ext cx="7110717" cy="1325563"/>
          </a:xfrm>
        </p:spPr>
        <p:txBody>
          <a:bodyPr>
            <a:normAutofit/>
          </a:bodyPr>
          <a:lstStyle/>
          <a:p>
            <a:r>
              <a:rPr lang="ru-RU" sz="3000" dirty="0"/>
              <a:t>КОНТАКТНАЯ ИНФОРМАЦИЯ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ЧУЗЛОВ ВЯЧЕСЛАВ АЛЕКСЕЕВИЧ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idx="15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к.т.н., доцент ОХИ ИШПР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idx="16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Учебный корпус №2, ауд. 136</a:t>
            </a:r>
          </a:p>
        </p:txBody>
      </p:sp>
      <p:sp>
        <p:nvSpPr>
          <p:cNvPr id="6" name="Текст 5"/>
          <p:cNvSpPr>
            <a:spLocks noGrp="1"/>
          </p:cNvSpPr>
          <p:nvPr>
            <p:ph type="body" idx="17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+7-962-782-66-15</a:t>
            </a:r>
          </a:p>
        </p:txBody>
      </p:sp>
      <p:sp>
        <p:nvSpPr>
          <p:cNvPr id="7" name="Текст 6"/>
          <p:cNvSpPr>
            <a:spLocks noGrp="1"/>
          </p:cNvSpPr>
          <p:nvPr>
            <p:ph type="body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chuva@tpu.ru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16" name="Рисунок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05" y="5097715"/>
            <a:ext cx="324324" cy="233304"/>
          </a:xfrm>
          <a:prstGeom prst="rect">
            <a:avLst/>
          </a:prstGeom>
        </p:spPr>
      </p:pic>
      <p:pic>
        <p:nvPicPr>
          <p:cNvPr id="17" name="Рисунок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535" y="3856945"/>
            <a:ext cx="375122" cy="286552"/>
          </a:xfrm>
          <a:prstGeom prst="rect">
            <a:avLst/>
          </a:prstGeom>
        </p:spPr>
      </p:pic>
      <p:pic>
        <p:nvPicPr>
          <p:cNvPr id="18" name="Рисунок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152" y="4485663"/>
            <a:ext cx="223888" cy="334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3489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tx1"/>
                </a:solidFill>
              </a:rPr>
              <a:t>ПОДПРГРАММЫ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F38EC2B3-7380-415F-8053-710BA4586384}"/>
              </a:ext>
            </a:extLst>
          </p:cNvPr>
          <p:cNvSpPr/>
          <p:nvPr/>
        </p:nvSpPr>
        <p:spPr>
          <a:xfrm>
            <a:off x="838199" y="1051126"/>
            <a:ext cx="899626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b="1" dirty="0"/>
              <a:t>Подпрограмма</a:t>
            </a:r>
            <a:r>
              <a:rPr lang="ru-RU" dirty="0"/>
              <a:t> — это фрагмент кода, который имеет свое имя и создается в случае необходимости выполнять этот код несколько раз.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7C6DFC6B-8B6C-4721-8C87-4CA481D9A386}"/>
              </a:ext>
            </a:extLst>
          </p:cNvPr>
          <p:cNvSpPr/>
          <p:nvPr/>
        </p:nvSpPr>
        <p:spPr>
          <a:xfrm>
            <a:off x="838198" y="2273509"/>
            <a:ext cx="899626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+mj-lt"/>
              <a:buAutoNum type="arabicPeriod"/>
            </a:pPr>
            <a:r>
              <a:rPr lang="ru-RU" dirty="0"/>
              <a:t>Улучшение структуры программы, что облегчает ее понимание.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ru-RU" dirty="0"/>
              <a:t>Отсутствие необходимости повторять в программе многие фрагменты.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ru-RU" dirty="0"/>
              <a:t>Избавление от многих ошибок, которые можно допустить при повторном написании кода программы.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2A12392-E40D-484D-8DF0-FDFDC640D827}"/>
              </a:ext>
            </a:extLst>
          </p:cNvPr>
          <p:cNvSpPr txBox="1"/>
          <p:nvPr/>
        </p:nvSpPr>
        <p:spPr>
          <a:xfrm>
            <a:off x="838199" y="1800817"/>
            <a:ext cx="4091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i="1" dirty="0"/>
              <a:t>Причины использования подпрограмм: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6AB6D2-3624-4E3D-BD45-BD82AC258198}"/>
              </a:ext>
            </a:extLst>
          </p:cNvPr>
          <p:cNvSpPr txBox="1"/>
          <p:nvPr/>
        </p:nvSpPr>
        <p:spPr>
          <a:xfrm>
            <a:off x="838198" y="3680558"/>
            <a:ext cx="2233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i="1" dirty="0"/>
              <a:t>Виды подпрограмм: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3D923E57-AFA1-4266-B934-DEC56B0C5C54}"/>
              </a:ext>
            </a:extLst>
          </p:cNvPr>
          <p:cNvSpPr/>
          <p:nvPr/>
        </p:nvSpPr>
        <p:spPr>
          <a:xfrm>
            <a:off x="838198" y="4256610"/>
            <a:ext cx="899626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+mj-lt"/>
              <a:buAutoNum type="arabicPeriod"/>
            </a:pPr>
            <a:r>
              <a:rPr lang="ru-RU" b="1" dirty="0"/>
              <a:t>Функции</a:t>
            </a:r>
            <a:r>
              <a:rPr lang="en-US" dirty="0"/>
              <a:t> –</a:t>
            </a:r>
            <a:r>
              <a:rPr lang="ru-RU" dirty="0"/>
              <a:t> при выполнении всегда возвращают результат (число, массив, логическую переменную), который может быть использован в выражении; </a:t>
            </a:r>
          </a:p>
          <a:p>
            <a:pPr marL="342900" indent="-342900" algn="just">
              <a:buFont typeface="+mj-lt"/>
              <a:buAutoNum type="arabicPeriod"/>
            </a:pPr>
            <a:endParaRPr lang="ru-RU" dirty="0"/>
          </a:p>
          <a:p>
            <a:pPr marL="342900" indent="-342900" algn="just">
              <a:buFont typeface="+mj-lt"/>
              <a:buAutoNum type="arabicPeriod"/>
            </a:pPr>
            <a:r>
              <a:rPr lang="ru-RU" b="1" dirty="0"/>
              <a:t>Процедуры</a:t>
            </a:r>
            <a:r>
              <a:rPr lang="ru-RU" dirty="0"/>
              <a:t> – не возвращают результат при вызове.</a:t>
            </a:r>
          </a:p>
        </p:txBody>
      </p:sp>
    </p:spTree>
    <p:extLst>
      <p:ext uri="{BB962C8B-B14F-4D97-AF65-F5344CB8AC3E}">
        <p14:creationId xmlns:p14="http://schemas.microsoft.com/office/powerpoint/2010/main" val="4456140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tx1"/>
                </a:solidFill>
              </a:rPr>
              <a:t>ПОДПРГРАММЫ</a:t>
            </a:r>
          </a:p>
        </p:txBody>
      </p:sp>
      <p:graphicFrame>
        <p:nvGraphicFramePr>
          <p:cNvPr id="7" name="Таблица 6">
            <a:extLst>
              <a:ext uri="{FF2B5EF4-FFF2-40B4-BE49-F238E27FC236}">
                <a16:creationId xmlns:a16="http://schemas.microsoft.com/office/drawing/2014/main" id="{FC00DC33-3297-4445-90CB-1B2E76390C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1954486"/>
              </p:ext>
            </p:extLst>
          </p:nvPr>
        </p:nvGraphicFramePr>
        <p:xfrm>
          <a:off x="838200" y="1235719"/>
          <a:ext cx="5257801" cy="54254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257801">
                  <a:extLst>
                    <a:ext uri="{9D8B030D-6E8A-4147-A177-3AD203B41FA5}">
                      <a16:colId xmlns:a16="http://schemas.microsoft.com/office/drawing/2014/main" val="29924691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begin</a:t>
                      </a:r>
                    </a:p>
                    <a:p>
                      <a:r>
                        <a:rPr lang="es-E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var </a:t>
                      </a:r>
                      <a:r>
                        <a:rPr lang="es-E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(x, y) := (ReadInteger, y);</a:t>
                      </a:r>
                    </a:p>
                    <a:p>
                      <a:r>
                        <a:rPr lang="ru-RU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</a:p>
                    <a:p>
                      <a:r>
                        <a:rPr lang="ru-RU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Оператор1;</a:t>
                      </a:r>
                    </a:p>
                    <a:p>
                      <a:r>
                        <a:rPr lang="ru-RU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Оператор2;</a:t>
                      </a:r>
                    </a:p>
                    <a:p>
                      <a:r>
                        <a:rPr lang="ru-RU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Оператор3;</a:t>
                      </a:r>
                    </a:p>
                    <a:p>
                      <a:r>
                        <a:rPr lang="ru-RU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</a:p>
                    <a:p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print(y);</a:t>
                      </a:r>
                    </a:p>
                    <a:p>
                      <a:r>
                        <a:rPr lang="ru-RU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</a:p>
                    <a:p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x := </a:t>
                      </a:r>
                      <a:r>
                        <a:rPr lang="en-US" sz="14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ReadInteger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ru-RU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</a:p>
                    <a:p>
                      <a:r>
                        <a:rPr lang="ru-RU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Оператор1;</a:t>
                      </a:r>
                    </a:p>
                    <a:p>
                      <a:r>
                        <a:rPr lang="ru-RU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Оператор2;</a:t>
                      </a:r>
                    </a:p>
                    <a:p>
                      <a:r>
                        <a:rPr lang="ru-RU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Оператор3;</a:t>
                      </a:r>
                    </a:p>
                    <a:p>
                      <a:r>
                        <a:rPr lang="ru-RU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</a:p>
                    <a:p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print(y);</a:t>
                      </a:r>
                    </a:p>
                    <a:p>
                      <a:r>
                        <a:rPr lang="ru-RU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</a:p>
                    <a:p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x := </a:t>
                      </a:r>
                      <a:r>
                        <a:rPr lang="en-US" sz="14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ReadInteger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ru-RU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</a:p>
                    <a:p>
                      <a:r>
                        <a:rPr lang="ru-RU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Оператор1;</a:t>
                      </a:r>
                    </a:p>
                    <a:p>
                      <a:r>
                        <a:rPr lang="ru-RU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Оператор2;</a:t>
                      </a:r>
                    </a:p>
                    <a:p>
                      <a:r>
                        <a:rPr lang="ru-RU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Оператор3;</a:t>
                      </a:r>
                    </a:p>
                    <a:p>
                      <a:r>
                        <a:rPr lang="ru-RU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</a:p>
                    <a:p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print(y);</a:t>
                      </a:r>
                    </a:p>
                    <a:p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.</a:t>
                      </a:r>
                      <a:endParaRPr lang="ru-RU" sz="1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9429611"/>
                  </a:ext>
                </a:extLst>
              </a:tr>
            </a:tbl>
          </a:graphicData>
        </a:graphic>
      </p:graphicFrame>
      <p:graphicFrame>
        <p:nvGraphicFramePr>
          <p:cNvPr id="8" name="Таблица 7">
            <a:extLst>
              <a:ext uri="{FF2B5EF4-FFF2-40B4-BE49-F238E27FC236}">
                <a16:creationId xmlns:a16="http://schemas.microsoft.com/office/drawing/2014/main" id="{621AA458-317E-40C6-BD81-5978D3243A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0550428"/>
              </p:ext>
            </p:extLst>
          </p:nvPr>
        </p:nvGraphicFramePr>
        <p:xfrm>
          <a:off x="6600173" y="1235719"/>
          <a:ext cx="5257801" cy="3931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257801">
                  <a:extLst>
                    <a:ext uri="{9D8B030D-6E8A-4147-A177-3AD203B41FA5}">
                      <a16:colId xmlns:a16="http://schemas.microsoft.com/office/drawing/2014/main" val="29924691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sz="140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Описание подпрограммы</a:t>
                      </a:r>
                    </a:p>
                    <a:p>
                      <a:r>
                        <a:rPr lang="ru-RU" sz="140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Оператор1;</a:t>
                      </a:r>
                    </a:p>
                    <a:p>
                      <a:r>
                        <a:rPr lang="ru-RU" sz="140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Оператор2;</a:t>
                      </a:r>
                    </a:p>
                    <a:p>
                      <a:r>
                        <a:rPr lang="ru-RU" sz="140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Оператор3;</a:t>
                      </a:r>
                    </a:p>
                    <a:p>
                      <a:endParaRPr lang="ru-RU" sz="140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begin</a:t>
                      </a:r>
                    </a:p>
                    <a:p>
                      <a:r>
                        <a:rPr lang="es-E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var </a:t>
                      </a:r>
                      <a:r>
                        <a:rPr lang="es-E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(x, y) := (ReadInteger, y);</a:t>
                      </a:r>
                    </a:p>
                    <a:p>
                      <a:r>
                        <a:rPr lang="ru-RU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Вызов подпрограммы;</a:t>
                      </a:r>
                    </a:p>
                    <a:p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print(y);</a:t>
                      </a:r>
                    </a:p>
                    <a:p>
                      <a:r>
                        <a:rPr lang="ru-RU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</a:p>
                    <a:p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x := </a:t>
                      </a:r>
                      <a:r>
                        <a:rPr lang="en-US" sz="14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ReadInteger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ru-RU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Вызов подпрограммы;</a:t>
                      </a:r>
                    </a:p>
                    <a:p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print(y);</a:t>
                      </a:r>
                    </a:p>
                    <a:p>
                      <a:r>
                        <a:rPr lang="ru-RU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</a:p>
                    <a:p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x := </a:t>
                      </a:r>
                      <a:r>
                        <a:rPr lang="en-US" sz="14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ReadInteger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ru-RU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Вызов подпрограммы;</a:t>
                      </a:r>
                    </a:p>
                    <a:p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print(y);</a:t>
                      </a:r>
                    </a:p>
                    <a:p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.</a:t>
                      </a:r>
                      <a:endParaRPr lang="ru-RU" sz="1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9429611"/>
                  </a:ext>
                </a:extLst>
              </a:tr>
            </a:tbl>
          </a:graphicData>
        </a:graphic>
      </p:graphicFrame>
      <p:sp>
        <p:nvSpPr>
          <p:cNvPr id="3" name="Стрелка: вправо 2">
            <a:extLst>
              <a:ext uri="{FF2B5EF4-FFF2-40B4-BE49-F238E27FC236}">
                <a16:creationId xmlns:a16="http://schemas.microsoft.com/office/drawing/2014/main" id="{CE8ED79E-5BF1-458B-A52C-350A4A5E9FEF}"/>
              </a:ext>
            </a:extLst>
          </p:cNvPr>
          <p:cNvSpPr/>
          <p:nvPr/>
        </p:nvSpPr>
        <p:spPr>
          <a:xfrm>
            <a:off x="6096000" y="3526077"/>
            <a:ext cx="504173" cy="484632"/>
          </a:xfrm>
          <a:prstGeom prst="right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058961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tx1"/>
                </a:solidFill>
              </a:rPr>
              <a:t>ОПИСАНИЕ ФУНКЦИЙ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F38EC2B3-7380-415F-8053-710BA4586384}"/>
              </a:ext>
            </a:extLst>
          </p:cNvPr>
          <p:cNvSpPr/>
          <p:nvPr/>
        </p:nvSpPr>
        <p:spPr>
          <a:xfrm>
            <a:off x="838199" y="1051126"/>
            <a:ext cx="89962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/>
              <a:t>Описание функции имеет следующий вид: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84E021ED-9405-46C3-9EBA-35F7C158CFC8}"/>
              </a:ext>
            </a:extLst>
          </p:cNvPr>
          <p:cNvSpPr/>
          <p:nvPr/>
        </p:nvSpPr>
        <p:spPr>
          <a:xfrm>
            <a:off x="838197" y="1523818"/>
            <a:ext cx="9940449" cy="1477328"/>
          </a:xfrm>
          <a:prstGeom prst="rect">
            <a:avLst/>
          </a:prstGeom>
          <a:ln cap="rnd"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ru-RU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function</a:t>
            </a:r>
            <a:r>
              <a:rPr lang="ru-RU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ru-RU" dirty="0">
                <a:solidFill>
                  <a:srgbClr val="000000"/>
                </a:solidFill>
                <a:latin typeface="Courier New" panose="02070309020205020404" pitchFamily="49" charset="0"/>
              </a:rPr>
              <a:t>имя(список формальных параметров): тип возвращаемого значения;</a:t>
            </a:r>
          </a:p>
          <a:p>
            <a:r>
              <a:rPr lang="ru-RU" dirty="0">
                <a:solidFill>
                  <a:srgbClr val="000000"/>
                </a:solidFill>
                <a:latin typeface="Courier New" panose="02070309020205020404" pitchFamily="49" charset="0"/>
              </a:rPr>
              <a:t>раздел описаний</a:t>
            </a:r>
            <a:endParaRPr lang="ru-RU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begin</a:t>
            </a:r>
          </a:p>
          <a:p>
            <a:r>
              <a:rPr lang="ru-RU" b="1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ru-RU" dirty="0">
                <a:solidFill>
                  <a:srgbClr val="000000"/>
                </a:solidFill>
                <a:latin typeface="Courier New" panose="02070309020205020404" pitchFamily="49" charset="0"/>
              </a:rPr>
              <a:t>операторы</a:t>
            </a:r>
          </a:p>
          <a:p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end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endParaRPr lang="ru-RU" dirty="0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B245D9D7-357D-4E33-AA4A-C91DA2D58BB3}"/>
              </a:ext>
            </a:extLst>
          </p:cNvPr>
          <p:cNvSpPr/>
          <p:nvPr/>
        </p:nvSpPr>
        <p:spPr>
          <a:xfrm>
            <a:off x="838197" y="3104506"/>
            <a:ext cx="9940449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/>
              <a:t>Операторы подпрограммы, выделенные операторными скобками </a:t>
            </a:r>
            <a:r>
              <a:rPr lang="ru-RU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begin</a:t>
            </a:r>
            <a:r>
              <a:rPr lang="ru-RU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ru-RU" dirty="0"/>
              <a:t>/ </a:t>
            </a:r>
            <a:r>
              <a:rPr lang="ru-RU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end</a:t>
            </a:r>
            <a:r>
              <a:rPr lang="ru-RU" dirty="0"/>
              <a:t>, называются телом этой подпрограммы.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/>
              <a:t>Список формальных параметров вместе с окружающими скобками может отсутствовать. Он состоит из одной или нескольких секций, разделенных символом ";". Каждая секция состоит из списка переменных, перечисляемых через запятую, после которого следуют двоеточие и тип.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/>
              <a:t>Раздел описаний функции устроен так же, как и раздел описаний основной программы. Здесь описываются так называемые </a:t>
            </a:r>
            <a:r>
              <a:rPr lang="ru-RU" b="1" i="1" dirty="0"/>
              <a:t>локальные</a:t>
            </a:r>
            <a:r>
              <a:rPr lang="ru-RU" dirty="0"/>
              <a:t> переменные и константы, а также вложенные процедуры и функции. </a:t>
            </a:r>
            <a:r>
              <a:rPr lang="ru-RU" i="1" dirty="0"/>
              <a:t>Все такие локальные объекты доступны лишь внутри данной подпрограммы и не видны извне</a:t>
            </a:r>
            <a:r>
              <a:rPr lang="ru-RU" dirty="0"/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/>
              <a:t>Внутри тела любой функции определена специальная переменная с именем</a:t>
            </a:r>
            <a:r>
              <a:rPr lang="en-US" dirty="0"/>
              <a:t> </a:t>
            </a:r>
            <a:r>
              <a:rPr lang="en-US" dirty="0">
                <a:solidFill>
                  <a:srgbClr val="0000FF"/>
                </a:solidFill>
                <a:latin typeface="Courier New" panose="02070309020205020404" pitchFamily="49" charset="0"/>
              </a:rPr>
              <a:t>Result</a:t>
            </a:r>
            <a:r>
              <a:rPr lang="ru-RU" dirty="0"/>
              <a:t>, которая хранит результат вычисления функции. Ее тип совпадает с типом возвращаемого значения функции.</a:t>
            </a:r>
          </a:p>
        </p:txBody>
      </p:sp>
    </p:spTree>
    <p:extLst>
      <p:ext uri="{BB962C8B-B14F-4D97-AF65-F5344CB8AC3E}">
        <p14:creationId xmlns:p14="http://schemas.microsoft.com/office/powerpoint/2010/main" val="25683262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tx1"/>
                </a:solidFill>
              </a:rPr>
              <a:t>ОПИСАНИЕ ФУНКЦИЙ</a:t>
            </a:r>
          </a:p>
        </p:txBody>
      </p:sp>
      <p:graphicFrame>
        <p:nvGraphicFramePr>
          <p:cNvPr id="8" name="Таблица 7">
            <a:extLst>
              <a:ext uri="{FF2B5EF4-FFF2-40B4-BE49-F238E27FC236}">
                <a16:creationId xmlns:a16="http://schemas.microsoft.com/office/drawing/2014/main" id="{970614D1-E3C3-4068-84BB-1FEDE9574B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2127183"/>
              </p:ext>
            </p:extLst>
          </p:nvPr>
        </p:nvGraphicFramePr>
        <p:xfrm>
          <a:off x="838200" y="879146"/>
          <a:ext cx="8996265" cy="5826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996265">
                  <a:extLst>
                    <a:ext uri="{9D8B030D-6E8A-4147-A177-3AD203B41FA5}">
                      <a16:colId xmlns:a16="http://schemas.microsoft.com/office/drawing/2014/main" val="29924691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function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Sum(a, b: </a:t>
                      </a:r>
                      <a:r>
                        <a:rPr lang="en-US" sz="16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): </a:t>
                      </a:r>
                      <a:r>
                        <a:rPr lang="en-US" sz="16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begin</a:t>
                      </a: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6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Result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:= a + b;</a:t>
                      </a: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endParaRPr lang="ru-RU" sz="160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function </a:t>
                      </a:r>
                      <a:r>
                        <a:rPr lang="en-US" sz="16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MinElement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(a: 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array of </a:t>
                      </a:r>
                      <a:r>
                        <a:rPr lang="en-US" sz="16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integer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): </a:t>
                      </a:r>
                      <a:r>
                        <a:rPr lang="en-US" sz="16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integer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begin</a:t>
                      </a: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6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Result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:= a[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];</a:t>
                      </a:r>
                    </a:p>
                    <a:p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foreach var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item 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in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 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do</a:t>
                      </a: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if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item &lt; </a:t>
                      </a:r>
                      <a:r>
                        <a:rPr lang="en-US" sz="16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Result 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then</a:t>
                      </a: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  </a:t>
                      </a:r>
                      <a:r>
                        <a:rPr lang="en-US" sz="16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Result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:= item;</a:t>
                      </a: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endParaRPr lang="ru-RU" sz="160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begin</a:t>
                      </a: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var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 := </a:t>
                      </a:r>
                      <a:r>
                        <a:rPr lang="en-US" sz="16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5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3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var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a1 := </a:t>
                      </a:r>
                      <a:r>
                        <a:rPr lang="en-US" sz="16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10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20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30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var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a2 := </a:t>
                      </a:r>
                      <a:r>
                        <a:rPr lang="en-US" sz="16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2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15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45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ru-RU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</a:p>
                    <a:p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print(</a:t>
                      </a:r>
                      <a:r>
                        <a:rPr lang="en-US" sz="16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MinElement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(a) + Sum(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2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3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));</a:t>
                      </a:r>
                    </a:p>
                    <a:p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print(</a:t>
                      </a:r>
                      <a:r>
                        <a:rPr lang="en-US" sz="16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MinElement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(a1));</a:t>
                      </a:r>
                    </a:p>
                    <a:p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print(Sum(a2[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], a2[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2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]))</a:t>
                      </a: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.</a:t>
                      </a:r>
                      <a:endParaRPr lang="ru-RU" sz="16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9429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1600" dirty="0">
                          <a:latin typeface="Courier New" panose="02070309020205020404" pitchFamily="49" charset="0"/>
                        </a:rPr>
                        <a:t>6 10 47  </a:t>
                      </a:r>
                      <a:endParaRPr lang="ru-RU" sz="16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11526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800509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tx1"/>
                </a:solidFill>
              </a:rPr>
              <a:t>ОПИСАНИЕ ПРОЦЕДУР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F38EC2B3-7380-415F-8053-710BA4586384}"/>
              </a:ext>
            </a:extLst>
          </p:cNvPr>
          <p:cNvSpPr/>
          <p:nvPr/>
        </p:nvSpPr>
        <p:spPr>
          <a:xfrm>
            <a:off x="838199" y="1051126"/>
            <a:ext cx="89962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/>
              <a:t>Описание процедур имеет следующий вид: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84E021ED-9405-46C3-9EBA-35F7C158CFC8}"/>
              </a:ext>
            </a:extLst>
          </p:cNvPr>
          <p:cNvSpPr/>
          <p:nvPr/>
        </p:nvSpPr>
        <p:spPr>
          <a:xfrm>
            <a:off x="838197" y="1523818"/>
            <a:ext cx="9940449" cy="1477328"/>
          </a:xfrm>
          <a:prstGeom prst="rect">
            <a:avLst/>
          </a:prstGeom>
          <a:ln cap="rnd"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ru-RU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procedure</a:t>
            </a:r>
            <a:r>
              <a:rPr lang="ru-RU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ru-RU" dirty="0">
                <a:solidFill>
                  <a:srgbClr val="000000"/>
                </a:solidFill>
                <a:latin typeface="Courier New" panose="02070309020205020404" pitchFamily="49" charset="0"/>
              </a:rPr>
              <a:t>имя(список формальных параметров);</a:t>
            </a:r>
          </a:p>
          <a:p>
            <a:r>
              <a:rPr lang="ru-RU" dirty="0">
                <a:solidFill>
                  <a:srgbClr val="000000"/>
                </a:solidFill>
                <a:latin typeface="Courier New" panose="02070309020205020404" pitchFamily="49" charset="0"/>
              </a:rPr>
              <a:t>раздел описаний</a:t>
            </a:r>
          </a:p>
          <a:p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begin</a:t>
            </a:r>
          </a:p>
          <a:p>
            <a:r>
              <a:rPr lang="ru-RU" b="1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ru-RU" dirty="0">
                <a:solidFill>
                  <a:srgbClr val="000000"/>
                </a:solidFill>
                <a:latin typeface="Courier New" panose="02070309020205020404" pitchFamily="49" charset="0"/>
              </a:rPr>
              <a:t>операторы</a:t>
            </a:r>
          </a:p>
          <a:p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end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endParaRPr lang="ru-RU" dirty="0"/>
          </a:p>
        </p:txBody>
      </p:sp>
      <p:graphicFrame>
        <p:nvGraphicFramePr>
          <p:cNvPr id="8" name="Таблица 7">
            <a:extLst>
              <a:ext uri="{FF2B5EF4-FFF2-40B4-BE49-F238E27FC236}">
                <a16:creationId xmlns:a16="http://schemas.microsoft.com/office/drawing/2014/main" id="{68ACF996-30E2-49B2-BAFC-617854742E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7200280"/>
              </p:ext>
            </p:extLst>
          </p:nvPr>
        </p:nvGraphicFramePr>
        <p:xfrm>
          <a:off x="838197" y="3275015"/>
          <a:ext cx="8996265" cy="3352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996265">
                  <a:extLst>
                    <a:ext uri="{9D8B030D-6E8A-4147-A177-3AD203B41FA5}">
                      <a16:colId xmlns:a16="http://schemas.microsoft.com/office/drawing/2014/main" val="29924691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procedure </a:t>
                      </a:r>
                      <a:r>
                        <a:rPr lang="en-US" sz="16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PrintSum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(a: 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array of </a:t>
                      </a:r>
                      <a:r>
                        <a:rPr lang="en-US" sz="16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begin</a:t>
                      </a: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var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sum := </a:t>
                      </a:r>
                      <a:r>
                        <a:rPr lang="en-US" sz="16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a.Sum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ru-RU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ru-RU" sz="16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println</a:t>
                      </a:r>
                      <a:r>
                        <a:rPr lang="ru-RU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ru-RU" sz="16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$'Сумма элементов массива: </a:t>
                      </a:r>
                      <a:r>
                        <a:rPr lang="ru-RU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{</a:t>
                      </a:r>
                      <a:r>
                        <a:rPr lang="ru-RU" sz="16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sum</a:t>
                      </a:r>
                      <a:r>
                        <a:rPr lang="ru-RU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}</a:t>
                      </a:r>
                      <a:r>
                        <a:rPr lang="ru-RU" sz="16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'</a:t>
                      </a:r>
                      <a:r>
                        <a:rPr lang="ru-RU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endParaRPr lang="ru-RU" sz="160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begin</a:t>
                      </a: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var </a:t>
                      </a:r>
                      <a:r>
                        <a:rPr lang="en-US" sz="16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:= </a:t>
                      </a:r>
                      <a:r>
                        <a:rPr lang="en-US" sz="16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ArrRandomReal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10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10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6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PrintSum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sz="16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6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PrintSum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sz="16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ArrRandomReal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100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100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))</a:t>
                      </a: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.</a:t>
                      </a:r>
                      <a:endParaRPr lang="ru-RU" sz="16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9429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1600" dirty="0">
                          <a:latin typeface="Courier New" panose="02070309020205020404" pitchFamily="49" charset="0"/>
                        </a:rPr>
                        <a:t>Сумма элементов массива: 57.6656841755219 </a:t>
                      </a:r>
                    </a:p>
                    <a:p>
                      <a:r>
                        <a:rPr lang="ru-RU" sz="1600" dirty="0">
                          <a:latin typeface="Courier New" panose="02070309020205020404" pitchFamily="49" charset="0"/>
                        </a:rPr>
                        <a:t>Сумма элементов массива: 5340.62982357555 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11526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432556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/>
              <a:t>ГЛОБАЛЬНЫЕ И ЛОКАЛЬНЫЕ ПЕРЕМЕННЫЕ</a:t>
            </a:r>
            <a:endParaRPr lang="ru-RU" sz="2400" dirty="0">
              <a:solidFill>
                <a:schemeClr val="tx1"/>
              </a:solidFill>
            </a:endParaRPr>
          </a:p>
        </p:txBody>
      </p:sp>
      <p:graphicFrame>
        <p:nvGraphicFramePr>
          <p:cNvPr id="8" name="Таблица 7">
            <a:extLst>
              <a:ext uri="{FF2B5EF4-FFF2-40B4-BE49-F238E27FC236}">
                <a16:creationId xmlns:a16="http://schemas.microsoft.com/office/drawing/2014/main" id="{68ACF996-30E2-49B2-BAFC-617854742E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7323909"/>
              </p:ext>
            </p:extLst>
          </p:nvPr>
        </p:nvGraphicFramePr>
        <p:xfrm>
          <a:off x="838200" y="947766"/>
          <a:ext cx="8996265" cy="4693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996265">
                  <a:extLst>
                    <a:ext uri="{9D8B030D-6E8A-4147-A177-3AD203B41FA5}">
                      <a16:colId xmlns:a16="http://schemas.microsoft.com/office/drawing/2014/main" val="29924691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function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Sum(a, b: </a:t>
                      </a:r>
                      <a:r>
                        <a:rPr lang="en-US" sz="16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): </a:t>
                      </a:r>
                      <a:r>
                        <a:rPr lang="en-US" sz="16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begin</a:t>
                      </a:r>
                    </a:p>
                    <a:p>
                      <a:r>
                        <a:rPr lang="ru-RU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ru-RU" sz="1600" b="1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var</a:t>
                      </a:r>
                      <a:r>
                        <a:rPr lang="ru-RU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ru-RU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x := a + b; </a:t>
                      </a:r>
                      <a:r>
                        <a:rPr lang="ru-RU" sz="1600" b="0" dirty="0">
                          <a:solidFill>
                            <a:srgbClr val="008000"/>
                          </a:solidFill>
                          <a:latin typeface="Courier New" panose="02070309020205020404" pitchFamily="49" charset="0"/>
                        </a:rPr>
                        <a:t>// x - локальная переменная функции </a:t>
                      </a:r>
                      <a:r>
                        <a:rPr lang="ru-RU" sz="1600" b="0" dirty="0" err="1">
                          <a:solidFill>
                            <a:srgbClr val="008000"/>
                          </a:solidFill>
                          <a:latin typeface="Courier New" panose="02070309020205020404" pitchFamily="49" charset="0"/>
                        </a:rPr>
                        <a:t>Sum</a:t>
                      </a:r>
                      <a:endParaRPr lang="ru-RU" sz="1600" b="0" dirty="0">
                        <a:solidFill>
                          <a:srgbClr val="008000"/>
                        </a:solidFill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sz="1600" b="0" dirty="0">
                          <a:solidFill>
                            <a:srgbClr val="008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6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Result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:= x;</a:t>
                      </a:r>
                    </a:p>
                    <a:p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6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x.Println</a:t>
                      </a:r>
                      <a:endParaRPr lang="en-US" sz="160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endParaRPr lang="ru-RU" sz="160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begin</a:t>
                      </a:r>
                    </a:p>
                    <a:p>
                      <a:r>
                        <a:rPr lang="ru-RU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ru-RU" sz="1600" b="1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var</a:t>
                      </a:r>
                      <a:r>
                        <a:rPr lang="ru-RU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ru-RU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x := </a:t>
                      </a:r>
                      <a:r>
                        <a:rPr lang="ru-RU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</a:t>
                      </a:r>
                      <a:r>
                        <a:rPr lang="ru-RU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 </a:t>
                      </a:r>
                      <a:r>
                        <a:rPr lang="ru-RU" sz="1600" b="0" dirty="0">
                          <a:solidFill>
                            <a:srgbClr val="008000"/>
                          </a:solidFill>
                          <a:latin typeface="Courier New" panose="02070309020205020404" pitchFamily="49" charset="0"/>
                        </a:rPr>
                        <a:t>// x - Глобальная переменная основной программы</a:t>
                      </a:r>
                    </a:p>
                    <a:p>
                      <a:r>
                        <a:rPr lang="en-US" sz="1600" b="0" dirty="0">
                          <a:solidFill>
                            <a:srgbClr val="008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6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x.Println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ru-RU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</a:p>
                    <a:p>
                      <a:r>
                        <a:rPr lang="pt-BR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pt-BR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var </a:t>
                      </a:r>
                      <a:r>
                        <a:rPr lang="pt-BR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s := Sum(</a:t>
                      </a:r>
                      <a:r>
                        <a:rPr lang="pt-BR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10</a:t>
                      </a:r>
                      <a:r>
                        <a:rPr lang="pt-BR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pt-BR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5</a:t>
                      </a:r>
                      <a:r>
                        <a:rPr lang="pt-BR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6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s.Println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6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x.Println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.</a:t>
                      </a:r>
                      <a:endParaRPr lang="ru-RU" sz="16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9429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1400" dirty="0">
                          <a:latin typeface="Courier New" panose="02070309020205020404" pitchFamily="49" charset="0"/>
                        </a:rPr>
                        <a:t>1 </a:t>
                      </a:r>
                    </a:p>
                    <a:p>
                      <a:r>
                        <a:rPr lang="ru-RU" sz="1400" dirty="0">
                          <a:latin typeface="Courier New" panose="02070309020205020404" pitchFamily="49" charset="0"/>
                        </a:rPr>
                        <a:t>15 </a:t>
                      </a:r>
                    </a:p>
                    <a:p>
                      <a:r>
                        <a:rPr lang="ru-RU" sz="1400" dirty="0">
                          <a:latin typeface="Courier New" panose="02070309020205020404" pitchFamily="49" charset="0"/>
                        </a:rPr>
                        <a:t>15 </a:t>
                      </a:r>
                    </a:p>
                    <a:p>
                      <a:r>
                        <a:rPr lang="ru-RU" sz="1400" dirty="0">
                          <a:latin typeface="Courier New" panose="02070309020205020404" pitchFamily="49" charset="0"/>
                        </a:rPr>
                        <a:t>1 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1152699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F3168784-19FC-4940-94EF-814EBBA86BF8}"/>
              </a:ext>
            </a:extLst>
          </p:cNvPr>
          <p:cNvSpPr txBox="1"/>
          <p:nvPr/>
        </p:nvSpPr>
        <p:spPr>
          <a:xfrm>
            <a:off x="838200" y="5657671"/>
            <a:ext cx="110773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/>
              <a:t>В данном примере выполняется вывод значения х внутри функции исключительно для демонстрации смысла локальных параметров подпрограмм.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/>
              <a:t>Подпрограммы всегда должны выполнять одно действие, иначе их поведение становится неявным и может осложнить работу программы.</a:t>
            </a:r>
          </a:p>
        </p:txBody>
      </p:sp>
    </p:spTree>
    <p:extLst>
      <p:ext uri="{BB962C8B-B14F-4D97-AF65-F5344CB8AC3E}">
        <p14:creationId xmlns:p14="http://schemas.microsoft.com/office/powerpoint/2010/main" val="7865880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/>
              <a:t>Пример 1</a:t>
            </a:r>
            <a:endParaRPr lang="ru-RU" sz="2400" dirty="0">
              <a:solidFill>
                <a:schemeClr val="tx1"/>
              </a:solidFill>
            </a:endParaRPr>
          </a:p>
        </p:txBody>
      </p:sp>
      <p:graphicFrame>
        <p:nvGraphicFramePr>
          <p:cNvPr id="8" name="Таблица 7">
            <a:extLst>
              <a:ext uri="{FF2B5EF4-FFF2-40B4-BE49-F238E27FC236}">
                <a16:creationId xmlns:a16="http://schemas.microsoft.com/office/drawing/2014/main" id="{68ACF996-30E2-49B2-BAFC-617854742E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7450850"/>
              </p:ext>
            </p:extLst>
          </p:nvPr>
        </p:nvGraphicFramePr>
        <p:xfrm>
          <a:off x="838200" y="2859777"/>
          <a:ext cx="9857509" cy="3962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857509">
                  <a:extLst>
                    <a:ext uri="{9D8B030D-6E8A-4147-A177-3AD203B41FA5}">
                      <a16:colId xmlns:a16="http://schemas.microsoft.com/office/drawing/2014/main" val="29924691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function </a:t>
                      </a:r>
                      <a:r>
                        <a:rPr lang="en-US" sz="16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get_k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(a, x: </a:t>
                      </a:r>
                      <a:r>
                        <a:rPr lang="en-US" sz="16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): </a:t>
                      </a:r>
                      <a:r>
                        <a:rPr lang="en-US" sz="16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begin</a:t>
                      </a:r>
                    </a:p>
                    <a:p>
                      <a:r>
                        <a:rPr lang="pt-BR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pt-BR" sz="16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Result </a:t>
                      </a:r>
                      <a:r>
                        <a:rPr lang="pt-BR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:= log10(a * x ** </a:t>
                      </a:r>
                      <a:r>
                        <a:rPr lang="pt-BR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2.5 </a:t>
                      </a:r>
                      <a:r>
                        <a:rPr lang="pt-BR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/ (</a:t>
                      </a:r>
                      <a:r>
                        <a:rPr lang="pt-BR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3 </a:t>
                      </a:r>
                      <a:r>
                        <a:rPr lang="pt-BR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+ x)) + </a:t>
                      </a:r>
                      <a:r>
                        <a:rPr lang="pt-BR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2e3 </a:t>
                      </a:r>
                      <a:r>
                        <a:rPr lang="pt-BR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* (</a:t>
                      </a:r>
                      <a:r>
                        <a:rPr lang="pt-BR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 </a:t>
                      </a:r>
                      <a:r>
                        <a:rPr lang="pt-BR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+ </a:t>
                      </a:r>
                      <a:r>
                        <a:rPr lang="pt-BR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2 </a:t>
                      </a:r>
                      <a:r>
                        <a:rPr lang="pt-BR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* x) ** (</a:t>
                      </a:r>
                      <a:r>
                        <a:rPr lang="pt-BR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 </a:t>
                      </a:r>
                      <a:r>
                        <a:rPr lang="pt-BR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- a ** </a:t>
                      </a:r>
                      <a:r>
                        <a:rPr lang="pt-BR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0.5</a:t>
                      </a:r>
                      <a:r>
                        <a:rPr lang="pt-BR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</a:t>
                      </a: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endParaRPr lang="ru-RU" sz="160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begin</a:t>
                      </a: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var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(x, a) := ReadReal2();</a:t>
                      </a:r>
                    </a:p>
                    <a:p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6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get_k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(a, x).</a:t>
                      </a:r>
                      <a:r>
                        <a:rPr lang="en-US" sz="16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Println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endParaRPr lang="ru-RU" sz="160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(x, a) := ReadReal2();</a:t>
                      </a:r>
                    </a:p>
                    <a:p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6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get_k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(a, x).</a:t>
                      </a:r>
                      <a:r>
                        <a:rPr lang="en-US" sz="16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Println</a:t>
                      </a:r>
                      <a:endParaRPr lang="en-US" sz="160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9429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1400" dirty="0">
                          <a:latin typeface="Courier New" panose="02070309020205020404" pitchFamily="49" charset="0"/>
                        </a:rPr>
                        <a:t>1.5 2</a:t>
                      </a:r>
                    </a:p>
                    <a:p>
                      <a:r>
                        <a:rPr lang="ru-RU" sz="1400" dirty="0">
                          <a:latin typeface="Courier New" panose="02070309020205020404" pitchFamily="49" charset="0"/>
                        </a:rPr>
                        <a:t>1126.37377625492 </a:t>
                      </a:r>
                    </a:p>
                    <a:p>
                      <a:r>
                        <a:rPr lang="ru-RU" sz="1400" dirty="0">
                          <a:latin typeface="Courier New" panose="02070309020205020404" pitchFamily="49" charset="0"/>
                        </a:rPr>
                        <a:t>3 2.5</a:t>
                      </a:r>
                    </a:p>
                    <a:p>
                      <a:r>
                        <a:rPr lang="ru-RU" sz="1400" dirty="0">
                          <a:latin typeface="Courier New" panose="02070309020205020404" pitchFamily="49" charset="0"/>
                        </a:rPr>
                        <a:t>646.334088554873 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1152699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4540106B-9715-41A3-B24F-03710F855E37}"/>
              </a:ext>
            </a:extLst>
          </p:cNvPr>
          <p:cNvSpPr txBox="1"/>
          <p:nvPr/>
        </p:nvSpPr>
        <p:spPr>
          <a:xfrm>
            <a:off x="1041991" y="947766"/>
            <a:ext cx="7381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/>
              <a:t>Составить подпрограмму-функцию </a:t>
            </a:r>
            <a:r>
              <a:rPr lang="ru-RU" dirty="0"/>
              <a:t>для вычисления данного выражения: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Объект 6">
                <a:extLst>
                  <a:ext uri="{FF2B5EF4-FFF2-40B4-BE49-F238E27FC236}">
                    <a16:creationId xmlns:a16="http://schemas.microsoft.com/office/drawing/2014/main" id="{59E223F5-768F-444B-94FC-9C7FF5B1BB76}"/>
                  </a:ext>
                </a:extLst>
              </p:cNvPr>
              <p:cNvSpPr txBox="1"/>
              <p:nvPr/>
            </p:nvSpPr>
            <p:spPr>
              <a:xfrm>
                <a:off x="2289399" y="1344353"/>
                <a:ext cx="6955109" cy="1064325"/>
              </a:xfrm>
              <a:prstGeom prst="rect">
                <a:avLst/>
              </a:prstGeom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ru-RU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ru-RU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ru-RU" sz="28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lg</m:t>
                          </m:r>
                        </m:fName>
                        <m:e>
                          <m:d>
                            <m:dPr>
                              <m:ctrlPr>
                                <a:rPr lang="ru-RU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ru-RU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ru-RU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ru-RU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sSup>
                                    <m:sSupPr>
                                      <m:ctrlPr>
                                        <a:rPr lang="ru-RU" sz="28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ru-RU" sz="28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ru-RU" sz="28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2.5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ru-RU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3+</m:t>
                                  </m:r>
                                  <m:r>
                                    <a:rPr lang="ru-RU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den>
                              </m:f>
                            </m:e>
                          </m:d>
                        </m:e>
                      </m:func>
                      <m:r>
                        <a:rPr lang="ru-RU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+2⋅1</m:t>
                      </m:r>
                      <m:sSup>
                        <m:sSupPr>
                          <m:ctrlPr>
                            <a:rPr lang="ru-RU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sup>
                          <m:r>
                            <a:rPr lang="ru-RU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ru-RU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ru-RU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ru-RU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1+2⋅</m:t>
                              </m:r>
                              <m:r>
                                <a:rPr lang="ru-RU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  <m:sup>
                          <m:d>
                            <m:dPr>
                              <m:ctrlPr>
                                <a:rPr lang="ru-RU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ad>
                                <m:radPr>
                                  <m:degHide m:val="on"/>
                                  <m:ctrlPr>
                                    <a:rPr lang="ru-RU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ru-RU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rad>
                            </m:e>
                          </m:d>
                        </m:sup>
                      </m:sSup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7" name="Объект 6">
                <a:extLst>
                  <a:ext uri="{FF2B5EF4-FFF2-40B4-BE49-F238E27FC236}">
                    <a16:creationId xmlns:a16="http://schemas.microsoft.com/office/drawing/2014/main" id="{59E223F5-768F-444B-94FC-9C7FF5B1BB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9399" y="1344353"/>
                <a:ext cx="6955109" cy="106432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DBB4E979-7F23-4F8E-AA7E-9EF329ED7A06}"/>
              </a:ext>
            </a:extLst>
          </p:cNvPr>
          <p:cNvSpPr txBox="1"/>
          <p:nvPr/>
        </p:nvSpPr>
        <p:spPr>
          <a:xfrm>
            <a:off x="1041991" y="2435934"/>
            <a:ext cx="5223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Значения переменных </a:t>
            </a:r>
            <a:r>
              <a:rPr lang="en-US" dirty="0"/>
              <a:t>x </a:t>
            </a:r>
            <a:r>
              <a:rPr lang="ru-RU" dirty="0"/>
              <a:t>и </a:t>
            </a:r>
            <a:r>
              <a:rPr lang="en-US" dirty="0"/>
              <a:t>a</a:t>
            </a:r>
            <a:r>
              <a:rPr lang="ru-RU" dirty="0"/>
              <a:t> считайте с клавиатуры.</a:t>
            </a:r>
          </a:p>
        </p:txBody>
      </p:sp>
    </p:spTree>
    <p:extLst>
      <p:ext uri="{BB962C8B-B14F-4D97-AF65-F5344CB8AC3E}">
        <p14:creationId xmlns:p14="http://schemas.microsoft.com/office/powerpoint/2010/main" val="40368530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/>
              <a:t>Пример 2</a:t>
            </a:r>
            <a:endParaRPr lang="ru-RU" sz="2400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40106B-9715-41A3-B24F-03710F855E37}"/>
              </a:ext>
            </a:extLst>
          </p:cNvPr>
          <p:cNvSpPr txBox="1"/>
          <p:nvPr/>
        </p:nvSpPr>
        <p:spPr>
          <a:xfrm>
            <a:off x="1041991" y="947766"/>
            <a:ext cx="4961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Описать вычисление переменной </a:t>
            </a:r>
            <a:r>
              <a:rPr lang="en-US" b="1" i="1" dirty="0"/>
              <a:t>y</a:t>
            </a:r>
            <a:r>
              <a:rPr lang="en-US" dirty="0"/>
              <a:t> </a:t>
            </a:r>
            <a:r>
              <a:rPr lang="ru-RU" dirty="0"/>
              <a:t>по формуле: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B4E979-7F23-4F8E-AA7E-9EF329ED7A06}"/>
              </a:ext>
            </a:extLst>
          </p:cNvPr>
          <p:cNvSpPr txBox="1"/>
          <p:nvPr/>
        </p:nvSpPr>
        <p:spPr>
          <a:xfrm>
            <a:off x="1041991" y="3244334"/>
            <a:ext cx="87754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dirty="0"/>
              <a:t>Реализовать вычисление переменной </a:t>
            </a:r>
            <a:r>
              <a:rPr lang="en-US" b="1" i="1" dirty="0"/>
              <a:t>y</a:t>
            </a:r>
            <a:r>
              <a:rPr lang="en-US" dirty="0"/>
              <a:t> </a:t>
            </a:r>
            <a:r>
              <a:rPr lang="ru-RU" dirty="0"/>
              <a:t>в виде подпрограммы функции.</a:t>
            </a:r>
          </a:p>
          <a:p>
            <a:pPr algn="just"/>
            <a:r>
              <a:rPr lang="ru-RU" b="1" i="1" dirty="0"/>
              <a:t>x</a:t>
            </a:r>
            <a:r>
              <a:rPr lang="ru-RU" dirty="0"/>
              <a:t> изменяется в интервале от 1.5 до 3.5 с шагом 0.5.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Объект 10">
                <a:extLst>
                  <a:ext uri="{FF2B5EF4-FFF2-40B4-BE49-F238E27FC236}">
                    <a16:creationId xmlns:a16="http://schemas.microsoft.com/office/drawing/2014/main" id="{15A217B9-7328-4D0E-A1EC-0AFD2904F7FE}"/>
                  </a:ext>
                </a:extLst>
              </p:cNvPr>
              <p:cNvSpPr txBox="1"/>
              <p:nvPr/>
            </p:nvSpPr>
            <p:spPr>
              <a:xfrm>
                <a:off x="3687763" y="1674813"/>
                <a:ext cx="4961999" cy="1500778"/>
              </a:xfrm>
              <a:prstGeom prst="rect">
                <a:avLst/>
              </a:prstGeom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32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ru-RU" sz="32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ru-RU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p>
                                <m:sSupPr>
                                  <m:ctrlPr>
                                    <a:rPr lang="ru-RU" sz="3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 sz="3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ru-RU" sz="3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ru-RU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  <m:r>
                                <a:rPr lang="ru-RU" sz="3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ru-RU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при</m:t>
                              </m:r>
                              <m:r>
                                <a:rPr lang="ru-RU" sz="3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ru-RU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ru-RU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≤3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ru-RU" sz="3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 sz="3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ru-RU" sz="3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ru-RU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unc>
                                <m:funcPr>
                                  <m:ctrlPr>
                                    <a:rPr lang="ru-RU" sz="3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ru-RU" sz="3200" i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ln</m:t>
                                  </m:r>
                                </m:fName>
                                <m:e>
                                  <m:r>
                                    <a:rPr lang="ru-RU" sz="3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</m:e>
                              </m:func>
                              <m:r>
                                <a:rPr lang="ru-RU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ru-RU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 при </m:t>
                              </m:r>
                              <m:r>
                                <a:rPr lang="ru-RU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ru-RU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&gt;3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ru-RU" sz="3200" dirty="0"/>
              </a:p>
            </p:txBody>
          </p:sp>
        </mc:Choice>
        <mc:Fallback xmlns="">
          <p:sp>
            <p:nvSpPr>
              <p:cNvPr id="11" name="Объект 10">
                <a:extLst>
                  <a:ext uri="{FF2B5EF4-FFF2-40B4-BE49-F238E27FC236}">
                    <a16:creationId xmlns:a16="http://schemas.microsoft.com/office/drawing/2014/main" id="{15A217B9-7328-4D0E-A1EC-0AFD2904F7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7763" y="1674813"/>
                <a:ext cx="4961999" cy="150077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37872994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ТПУ">
      <a:dk1>
        <a:sysClr val="windowText" lastClr="000000"/>
      </a:dk1>
      <a:lt1>
        <a:sysClr val="window" lastClr="FFFFFF"/>
      </a:lt1>
      <a:dk2>
        <a:srgbClr val="323F4F"/>
      </a:dk2>
      <a:lt2>
        <a:srgbClr val="E7E6E6"/>
      </a:lt2>
      <a:accent1>
        <a:srgbClr val="80BF44"/>
      </a:accent1>
      <a:accent2>
        <a:srgbClr val="209740"/>
      </a:accent2>
      <a:accent3>
        <a:srgbClr val="1768B0"/>
      </a:accent3>
      <a:accent4>
        <a:srgbClr val="B2D88E"/>
      </a:accent4>
      <a:accent5>
        <a:srgbClr val="5F9031"/>
      </a:accent5>
      <a:accent6>
        <a:srgbClr val="59A5E9"/>
      </a:accent6>
      <a:hlink>
        <a:srgbClr val="1768B0"/>
      </a:hlink>
      <a:folHlink>
        <a:srgbClr val="954F72"/>
      </a:folHlink>
    </a:clrScheme>
    <a:fontScheme name="Другая 1">
      <a:majorFont>
        <a:latin typeface="Calibri "/>
        <a:ea typeface=""/>
        <a:cs typeface=""/>
      </a:majorFont>
      <a:minorFont>
        <a:latin typeface="Calibri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11140</TotalTime>
  <Words>1078</Words>
  <Application>Microsoft Office PowerPoint</Application>
  <PresentationFormat>Широкоэкранный</PresentationFormat>
  <Paragraphs>207</Paragraphs>
  <Slides>15</Slides>
  <Notes>0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23" baseType="lpstr">
      <vt:lpstr>Arial</vt:lpstr>
      <vt:lpstr>Calibri</vt:lpstr>
      <vt:lpstr>Cambria Math</vt:lpstr>
      <vt:lpstr>Courier New</vt:lpstr>
      <vt:lpstr>PFBeauSansPro-Bold</vt:lpstr>
      <vt:lpstr>Wingdings</vt:lpstr>
      <vt:lpstr>Тема Office</vt:lpstr>
      <vt:lpstr>Equation</vt:lpstr>
      <vt:lpstr>Углубленный курс информатики</vt:lpstr>
      <vt:lpstr>ПОДПРГРАММЫ</vt:lpstr>
      <vt:lpstr>ПОДПРГРАММЫ</vt:lpstr>
      <vt:lpstr>ОПИСАНИЕ ФУНКЦИЙ</vt:lpstr>
      <vt:lpstr>ОПИСАНИЕ ФУНКЦИЙ</vt:lpstr>
      <vt:lpstr>ОПИСАНИЕ ПРОЦЕДУР</vt:lpstr>
      <vt:lpstr>ГЛОБАЛЬНЫЕ И ЛОКАЛЬНЫЕ ПЕРЕМЕННЫЕ</vt:lpstr>
      <vt:lpstr>Пример 1</vt:lpstr>
      <vt:lpstr>Пример 2</vt:lpstr>
      <vt:lpstr>Пример 2</vt:lpstr>
      <vt:lpstr>Задание 1</vt:lpstr>
      <vt:lpstr>Задание 2</vt:lpstr>
      <vt:lpstr>Задание 3</vt:lpstr>
      <vt:lpstr>Задание 4</vt:lpstr>
      <vt:lpstr>КОНТАКТНАЯ ИНФОРМАЦИЯ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Тришкина Екатерина Андреевна</dc:creator>
  <cp:lastModifiedBy>Вячеслав Чузлов</cp:lastModifiedBy>
  <cp:revision>321</cp:revision>
  <dcterms:created xsi:type="dcterms:W3CDTF">2020-11-19T09:51:55Z</dcterms:created>
  <dcterms:modified xsi:type="dcterms:W3CDTF">2021-03-26T02:25:42Z</dcterms:modified>
</cp:coreProperties>
</file>